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Courier" panose="02070309020205020404" pitchFamily="49" charset="0"/>
      <p:regular r:id="rId21"/>
      <p:bold r:id="rId22"/>
      <p:italic r:id="rId23"/>
      <p:boldItalic r:id="rId24"/>
    </p:embeddedFont>
    <p:embeddedFont>
      <p:font typeface="PT Serif" panose="020A0603040505020204" pitchFamily="18" charset="77"/>
      <p:regular r:id="rId25"/>
    </p:embeddedFont>
    <p:embeddedFont>
      <p:font typeface="PT Serif Bold" panose="020A0603040505020204" pitchFamily="18" charset="77"/>
      <p:regular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75" autoAdjust="0"/>
    <p:restoredTop sz="75113" autoAdjust="0"/>
  </p:normalViewPr>
  <p:slideViewPr>
    <p:cSldViewPr>
      <p:cViewPr>
        <p:scale>
          <a:sx n="60" d="100"/>
          <a:sy n="60" d="100"/>
        </p:scale>
        <p:origin x="1056" y="72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jpe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FF58F7-91A4-B543-8580-0B4E34D80588}" type="datetimeFigureOut">
              <a:rPr lang="en-BD" smtClean="0"/>
              <a:t>26/10/24</a:t>
            </a:fld>
            <a:endParaRPr lang="en-B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22F93C-A3CE-8F4E-BF72-4D613292EEAA}" type="slidenum">
              <a:rPr lang="en-BD" smtClean="0"/>
              <a:t>‹#›</a:t>
            </a:fld>
            <a:endParaRPr lang="en-BD"/>
          </a:p>
        </p:txBody>
      </p:sp>
    </p:spTree>
    <p:extLst>
      <p:ext uri="{BB962C8B-B14F-4D97-AF65-F5344CB8AC3E}">
        <p14:creationId xmlns:p14="http://schemas.microsoft.com/office/powerpoint/2010/main" val="35100932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dirty="0">
                <a:solidFill>
                  <a:schemeClr val="accent6">
                    <a:lumMod val="75000"/>
                  </a:schemeClr>
                </a:solidFill>
                <a:effectLst>
                  <a:outerShdw blurRad="50800" dist="38100" dir="18900000" algn="bl" rotWithShape="0">
                    <a:prstClr val="black">
                      <a:alpha val="40000"/>
                    </a:prstClr>
                  </a:outerShdw>
                </a:effectLst>
                <a:latin typeface="Times New Roman" panose="02020603050405020304" pitchFamily="18" charset="0"/>
              </a:rPr>
              <a:t>Auto Rice Mill Management System</a:t>
            </a:r>
            <a:br>
              <a:rPr lang="en-GB" sz="800" dirty="0">
                <a:solidFill>
                  <a:schemeClr val="accent6">
                    <a:lumMod val="75000"/>
                  </a:schemeClr>
                </a:solidFill>
                <a:effectLst>
                  <a:outerShdw blurRad="50800" dist="38100" dir="18900000" algn="bl" rotWithShape="0">
                    <a:prstClr val="black">
                      <a:alpha val="40000"/>
                    </a:prstClr>
                  </a:outerShdw>
                </a:effectLst>
                <a:latin typeface="Times New Roman" panose="02020603050405020304" pitchFamily="18" charset="0"/>
              </a:rPr>
            </a:br>
            <a:endParaRPr lang="en-BD" dirty="0"/>
          </a:p>
        </p:txBody>
      </p:sp>
      <p:sp>
        <p:nvSpPr>
          <p:cNvPr id="4" name="Slide Number Placeholder 3"/>
          <p:cNvSpPr>
            <a:spLocks noGrp="1"/>
          </p:cNvSpPr>
          <p:nvPr>
            <p:ph type="sldNum" sz="quarter" idx="5"/>
          </p:nvPr>
        </p:nvSpPr>
        <p:spPr/>
        <p:txBody>
          <a:bodyPr/>
          <a:lstStyle/>
          <a:p>
            <a:fld id="{6622F93C-A3CE-8F4E-BF72-4D613292EEAA}" type="slidenum">
              <a:rPr lang="en-BD" smtClean="0"/>
              <a:t>1</a:t>
            </a:fld>
            <a:endParaRPr lang="en-BD"/>
          </a:p>
        </p:txBody>
      </p:sp>
    </p:spTree>
    <p:extLst>
      <p:ext uri="{BB962C8B-B14F-4D97-AF65-F5344CB8AC3E}">
        <p14:creationId xmlns:p14="http://schemas.microsoft.com/office/powerpoint/2010/main" val="1684446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Today we are going to discuss  design a system called Auto Rice Mill Management System &amp; what is the main purpose of this system.</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In Auto Rice mill Management system there are three actor </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	Farmer-</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	Customer</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	Mill Manager</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The Auto Rice Mill Management system is a digital solution that help to manage entire milling process buying paddy from farmers to process rice to selling to customers</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 </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In traditional rice mills, there are lot of things like searching paddy to customer houses or market, milling, keeping inventory and selling rice manually are often done. It is slow, messy and inefficient.</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 </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So our system handling everything digitally, we can save time, reduces errors and help the business run smoothly  and connect everyone in one platform that help our life simpler for everyone involved it and better than manual way.  </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endParaRPr lang="en-BD" dirty="0"/>
          </a:p>
        </p:txBody>
      </p:sp>
      <p:sp>
        <p:nvSpPr>
          <p:cNvPr id="4" name="Slide Number Placeholder 3"/>
          <p:cNvSpPr>
            <a:spLocks noGrp="1"/>
          </p:cNvSpPr>
          <p:nvPr>
            <p:ph type="sldNum" sz="quarter" idx="5"/>
          </p:nvPr>
        </p:nvSpPr>
        <p:spPr/>
        <p:txBody>
          <a:bodyPr/>
          <a:lstStyle/>
          <a:p>
            <a:fld id="{6622F93C-A3CE-8F4E-BF72-4D613292EEAA}" type="slidenum">
              <a:rPr lang="en-BD" smtClean="0"/>
              <a:t>2</a:t>
            </a:fld>
            <a:endParaRPr lang="en-BD"/>
          </a:p>
        </p:txBody>
      </p:sp>
    </p:spTree>
    <p:extLst>
      <p:ext uri="{BB962C8B-B14F-4D97-AF65-F5344CB8AC3E}">
        <p14:creationId xmlns:p14="http://schemas.microsoft.com/office/powerpoint/2010/main" val="1189511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Before Moving use case diagram, we have to know,</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Mangal" panose="02040503050203030202" pitchFamily="18" charset="0"/>
              </a:rPr>
              <a:t>When design a system there are two types of requirement one is functional requirement and another is non functional requirement. Use case diagram describe the functional requirement of the system. Transform a functional requirement into class and method. Use case diagram shows the interaction between actor and their requirement. In our system four actor, Here the user interaction.</a:t>
            </a:r>
            <a:endParaRPr lang="en-BD" sz="1800" dirty="0">
              <a:effectLst/>
              <a:latin typeface="Calibri" panose="020F0502020204030204" pitchFamily="34" charset="0"/>
              <a:ea typeface="Calibri" panose="020F0502020204030204" pitchFamily="34" charset="0"/>
              <a:cs typeface="Mangal" panose="02040503050203030202" pitchFamily="18" charset="0"/>
            </a:endParaRPr>
          </a:p>
          <a:p>
            <a:endParaRPr lang="en-BD" dirty="0"/>
          </a:p>
        </p:txBody>
      </p:sp>
      <p:sp>
        <p:nvSpPr>
          <p:cNvPr id="4" name="Slide Number Placeholder 3"/>
          <p:cNvSpPr>
            <a:spLocks noGrp="1"/>
          </p:cNvSpPr>
          <p:nvPr>
            <p:ph type="sldNum" sz="quarter" idx="5"/>
          </p:nvPr>
        </p:nvSpPr>
        <p:spPr/>
        <p:txBody>
          <a:bodyPr/>
          <a:lstStyle/>
          <a:p>
            <a:fld id="{6622F93C-A3CE-8F4E-BF72-4D613292EEAA}" type="slidenum">
              <a:rPr lang="en-BD" smtClean="0"/>
              <a:t>3</a:t>
            </a:fld>
            <a:endParaRPr lang="en-BD"/>
          </a:p>
        </p:txBody>
      </p:sp>
    </p:spTree>
    <p:extLst>
      <p:ext uri="{BB962C8B-B14F-4D97-AF65-F5344CB8AC3E}">
        <p14:creationId xmlns:p14="http://schemas.microsoft.com/office/powerpoint/2010/main" val="18541241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solidFill>
                  <a:srgbClr val="0E0E0E"/>
                </a:solidFill>
                <a:effectLst/>
                <a:latin typeface=".SF NS"/>
              </a:rPr>
              <a:t>Class Diagram in Object-Oriented Analysis and Design (OOAD)</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Definition:</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A </a:t>
            </a:r>
            <a:r>
              <a:rPr lang="en-GB" b="1" dirty="0">
                <a:solidFill>
                  <a:srgbClr val="0E0E0E"/>
                </a:solidFill>
                <a:effectLst/>
                <a:latin typeface=".SF NS"/>
              </a:rPr>
              <a:t>class diagram</a:t>
            </a:r>
            <a:r>
              <a:rPr lang="en-GB" dirty="0">
                <a:solidFill>
                  <a:srgbClr val="0E0E0E"/>
                </a:solidFill>
                <a:effectLst/>
                <a:latin typeface=".SF NS"/>
              </a:rPr>
              <a:t> is a type of static structure diagram that represents the classes, their attributes, operations (or methods), and the relationships among the classes in a system. It provides a visual representation of the system’s structure and serves as a blueprint for building the system.</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Components of a Class Diagram:</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Times New Roman" panose="02020603050405020304" pitchFamily="18" charset="0"/>
              </a:rPr>
              <a:t>1. </a:t>
            </a:r>
            <a:r>
              <a:rPr lang="en-GB" b="1" dirty="0">
                <a:solidFill>
                  <a:srgbClr val="0E0E0E"/>
                </a:solidFill>
                <a:effectLst/>
                <a:latin typeface=".SF NS"/>
              </a:rPr>
              <a:t>Classes:</a:t>
            </a:r>
            <a:r>
              <a:rPr lang="en-GB" dirty="0">
                <a:solidFill>
                  <a:srgbClr val="0E0E0E"/>
                </a:solidFill>
                <a:effectLst/>
                <a:latin typeface=".SF NS"/>
              </a:rPr>
              <a:t> Represented as rectangles divided into three compartments:</a:t>
            </a:r>
          </a:p>
          <a:p>
            <a:r>
              <a:rPr lang="en-GB" dirty="0">
                <a:solidFill>
                  <a:srgbClr val="0E0E0E"/>
                </a:solidFill>
                <a:effectLst/>
                <a:latin typeface=".SF NS"/>
              </a:rPr>
              <a:t>• </a:t>
            </a:r>
            <a:r>
              <a:rPr lang="en-GB" b="1" dirty="0">
                <a:solidFill>
                  <a:srgbClr val="0E0E0E"/>
                </a:solidFill>
                <a:effectLst/>
                <a:latin typeface=".SF NS"/>
              </a:rPr>
              <a:t>Top compartment:</a:t>
            </a:r>
            <a:r>
              <a:rPr lang="en-GB" dirty="0">
                <a:solidFill>
                  <a:srgbClr val="0E0E0E"/>
                </a:solidFill>
                <a:effectLst/>
                <a:latin typeface=".SF NS"/>
              </a:rPr>
              <a:t> Name of the class.</a:t>
            </a:r>
          </a:p>
          <a:p>
            <a:r>
              <a:rPr lang="en-GB" dirty="0">
                <a:solidFill>
                  <a:srgbClr val="0E0E0E"/>
                </a:solidFill>
                <a:effectLst/>
                <a:latin typeface=".SF NS"/>
              </a:rPr>
              <a:t>• </a:t>
            </a:r>
            <a:r>
              <a:rPr lang="en-GB" b="1" dirty="0">
                <a:solidFill>
                  <a:srgbClr val="0E0E0E"/>
                </a:solidFill>
                <a:effectLst/>
                <a:latin typeface=".SF NS"/>
              </a:rPr>
              <a:t>Middle compartment:</a:t>
            </a:r>
            <a:r>
              <a:rPr lang="en-GB" dirty="0">
                <a:solidFill>
                  <a:srgbClr val="0E0E0E"/>
                </a:solidFill>
                <a:effectLst/>
                <a:latin typeface=".SF NS"/>
              </a:rPr>
              <a:t> Attributes (properties or fields) of the class.</a:t>
            </a:r>
          </a:p>
          <a:p>
            <a:r>
              <a:rPr lang="en-GB" dirty="0">
                <a:solidFill>
                  <a:srgbClr val="0E0E0E"/>
                </a:solidFill>
                <a:effectLst/>
                <a:latin typeface=".SF NS"/>
              </a:rPr>
              <a:t>• </a:t>
            </a:r>
            <a:r>
              <a:rPr lang="en-GB" b="1" dirty="0">
                <a:solidFill>
                  <a:srgbClr val="0E0E0E"/>
                </a:solidFill>
                <a:effectLst/>
                <a:latin typeface=".SF NS"/>
              </a:rPr>
              <a:t>Bottom compartment:</a:t>
            </a:r>
            <a:r>
              <a:rPr lang="en-GB" dirty="0">
                <a:solidFill>
                  <a:srgbClr val="0E0E0E"/>
                </a:solidFill>
                <a:effectLst/>
                <a:latin typeface=".SF NS"/>
              </a:rPr>
              <a:t> Methods (functions or operations) of the class.</a:t>
            </a:r>
          </a:p>
          <a:p>
            <a:r>
              <a:rPr lang="en-GB" dirty="0">
                <a:solidFill>
                  <a:srgbClr val="0E0E0E"/>
                </a:solidFill>
                <a:effectLst/>
                <a:latin typeface="Times New Roman" panose="02020603050405020304" pitchFamily="18" charset="0"/>
              </a:rPr>
              <a:t>2. </a:t>
            </a:r>
            <a:r>
              <a:rPr lang="en-GB" b="1" dirty="0">
                <a:solidFill>
                  <a:srgbClr val="0E0E0E"/>
                </a:solidFill>
                <a:effectLst/>
                <a:latin typeface=".SF NS"/>
              </a:rPr>
              <a:t>Attributes:</a:t>
            </a:r>
            <a:r>
              <a:rPr lang="en-GB" dirty="0">
                <a:solidFill>
                  <a:srgbClr val="0E0E0E"/>
                </a:solidFill>
                <a:effectLst/>
                <a:latin typeface=".SF NS"/>
              </a:rPr>
              <a:t> Characteristics or properties of a class that define its state.</a:t>
            </a:r>
          </a:p>
          <a:p>
            <a:r>
              <a:rPr lang="en-GB" dirty="0">
                <a:solidFill>
                  <a:srgbClr val="0E0E0E"/>
                </a:solidFill>
                <a:effectLst/>
                <a:latin typeface="Times New Roman" panose="02020603050405020304" pitchFamily="18" charset="0"/>
              </a:rPr>
              <a:t>3. </a:t>
            </a:r>
            <a:r>
              <a:rPr lang="en-GB" b="1" dirty="0">
                <a:solidFill>
                  <a:srgbClr val="0E0E0E"/>
                </a:solidFill>
                <a:effectLst/>
                <a:latin typeface=".SF NS"/>
              </a:rPr>
              <a:t>Methods:</a:t>
            </a:r>
            <a:r>
              <a:rPr lang="en-GB" dirty="0">
                <a:solidFill>
                  <a:srgbClr val="0E0E0E"/>
                </a:solidFill>
                <a:effectLst/>
                <a:latin typeface=".SF NS"/>
              </a:rPr>
              <a:t> Functions or operations that define the </a:t>
            </a:r>
            <a:r>
              <a:rPr lang="en-GB" dirty="0" err="1">
                <a:solidFill>
                  <a:srgbClr val="0E0E0E"/>
                </a:solidFill>
                <a:effectLst/>
                <a:latin typeface=".SF NS"/>
              </a:rPr>
              <a:t>behavior</a:t>
            </a:r>
            <a:r>
              <a:rPr lang="en-GB" dirty="0">
                <a:solidFill>
                  <a:srgbClr val="0E0E0E"/>
                </a:solidFill>
                <a:effectLst/>
                <a:latin typeface=".SF NS"/>
              </a:rPr>
              <a:t> of a class.</a:t>
            </a:r>
          </a:p>
          <a:p>
            <a:r>
              <a:rPr lang="en-GB" dirty="0">
                <a:solidFill>
                  <a:srgbClr val="0E0E0E"/>
                </a:solidFill>
                <a:effectLst/>
                <a:latin typeface="Times New Roman" panose="02020603050405020304" pitchFamily="18" charset="0"/>
              </a:rPr>
              <a:t>4. </a:t>
            </a:r>
            <a:r>
              <a:rPr lang="en-GB" b="1" dirty="0">
                <a:solidFill>
                  <a:srgbClr val="0E0E0E"/>
                </a:solidFill>
                <a:effectLst/>
                <a:latin typeface=".SF NS"/>
              </a:rPr>
              <a:t>Relationships:</a:t>
            </a:r>
            <a:r>
              <a:rPr lang="en-GB" dirty="0">
                <a:solidFill>
                  <a:srgbClr val="0E0E0E"/>
                </a:solidFill>
                <a:effectLst/>
                <a:latin typeface=".SF NS"/>
              </a:rPr>
              <a:t> Show how classes interact with each other, including:</a:t>
            </a:r>
          </a:p>
          <a:p>
            <a:r>
              <a:rPr lang="en-GB" dirty="0">
                <a:solidFill>
                  <a:srgbClr val="0E0E0E"/>
                </a:solidFill>
                <a:effectLst/>
                <a:latin typeface=".SF NS"/>
              </a:rPr>
              <a:t>• </a:t>
            </a:r>
            <a:r>
              <a:rPr lang="en-GB" b="1" dirty="0">
                <a:solidFill>
                  <a:srgbClr val="0E0E0E"/>
                </a:solidFill>
                <a:effectLst/>
                <a:latin typeface=".SF NS"/>
              </a:rPr>
              <a:t>Association:</a:t>
            </a:r>
            <a:r>
              <a:rPr lang="en-GB" dirty="0">
                <a:solidFill>
                  <a:srgbClr val="0E0E0E"/>
                </a:solidFill>
                <a:effectLst/>
                <a:latin typeface=".SF NS"/>
              </a:rPr>
              <a:t> A relationship where one class uses or interacts with another.</a:t>
            </a:r>
          </a:p>
          <a:p>
            <a:r>
              <a:rPr lang="en-GB" dirty="0">
                <a:solidFill>
                  <a:srgbClr val="0E0E0E"/>
                </a:solidFill>
                <a:effectLst/>
                <a:latin typeface=".SF NS"/>
              </a:rPr>
              <a:t>• </a:t>
            </a:r>
            <a:r>
              <a:rPr lang="en-GB" b="1" dirty="0">
                <a:solidFill>
                  <a:srgbClr val="0E0E0E"/>
                </a:solidFill>
                <a:effectLst/>
                <a:latin typeface=".SF NS"/>
              </a:rPr>
              <a:t>Aggregation:</a:t>
            </a:r>
            <a:r>
              <a:rPr lang="en-GB" dirty="0">
                <a:solidFill>
                  <a:srgbClr val="0E0E0E"/>
                </a:solidFill>
                <a:effectLst/>
                <a:latin typeface=".SF NS"/>
              </a:rPr>
              <a:t> A special form of association that represents a “whole-part” relationship.</a:t>
            </a:r>
          </a:p>
          <a:p>
            <a:r>
              <a:rPr lang="en-GB" dirty="0">
                <a:solidFill>
                  <a:srgbClr val="0E0E0E"/>
                </a:solidFill>
                <a:effectLst/>
                <a:latin typeface=".SF NS"/>
              </a:rPr>
              <a:t>• </a:t>
            </a:r>
            <a:r>
              <a:rPr lang="en-GB" b="1" dirty="0">
                <a:solidFill>
                  <a:srgbClr val="0E0E0E"/>
                </a:solidFill>
                <a:effectLst/>
                <a:latin typeface=".SF NS"/>
              </a:rPr>
              <a:t>Composition:</a:t>
            </a:r>
            <a:r>
              <a:rPr lang="en-GB" dirty="0">
                <a:solidFill>
                  <a:srgbClr val="0E0E0E"/>
                </a:solidFill>
                <a:effectLst/>
                <a:latin typeface=".SF NS"/>
              </a:rPr>
              <a:t> A stronger form of aggregation where the lifetime of the part is tied to the whole.</a:t>
            </a:r>
          </a:p>
          <a:p>
            <a:r>
              <a:rPr lang="en-GB" dirty="0">
                <a:solidFill>
                  <a:srgbClr val="0E0E0E"/>
                </a:solidFill>
                <a:effectLst/>
                <a:latin typeface=".SF NS"/>
              </a:rPr>
              <a:t>• </a:t>
            </a:r>
            <a:r>
              <a:rPr lang="en-GB" b="1" dirty="0">
                <a:solidFill>
                  <a:srgbClr val="0E0E0E"/>
                </a:solidFill>
                <a:effectLst/>
                <a:latin typeface=".SF NS"/>
              </a:rPr>
              <a:t>Inheritance:</a:t>
            </a:r>
            <a:r>
              <a:rPr lang="en-GB" dirty="0">
                <a:solidFill>
                  <a:srgbClr val="0E0E0E"/>
                </a:solidFill>
                <a:effectLst/>
                <a:latin typeface=".SF NS"/>
              </a:rPr>
              <a:t> A mechanism to create a new class based on an existing class, inheriting its attributes and methods.</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Why Use Class Diagrams?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Times New Roman" panose="02020603050405020304" pitchFamily="18" charset="0"/>
              </a:rPr>
              <a:t>1. </a:t>
            </a:r>
            <a:r>
              <a:rPr lang="en-GB" b="1" dirty="0">
                <a:solidFill>
                  <a:srgbClr val="0E0E0E"/>
                </a:solidFill>
                <a:effectLst/>
                <a:latin typeface=".SF NS"/>
              </a:rPr>
              <a:t>Visual Representation:</a:t>
            </a:r>
            <a:r>
              <a:rPr lang="en-GB" dirty="0">
                <a:solidFill>
                  <a:srgbClr val="0E0E0E"/>
                </a:solidFill>
                <a:effectLst/>
                <a:latin typeface=".SF NS"/>
              </a:rPr>
              <a:t> Class diagrams provide a clear and organized view of the system’s structure, making it easier to understand and communicate the design.</a:t>
            </a:r>
          </a:p>
          <a:p>
            <a:r>
              <a:rPr lang="en-GB" dirty="0">
                <a:solidFill>
                  <a:srgbClr val="0E0E0E"/>
                </a:solidFill>
                <a:effectLst/>
                <a:latin typeface="Times New Roman" panose="02020603050405020304" pitchFamily="18" charset="0"/>
              </a:rPr>
              <a:t>2. </a:t>
            </a:r>
            <a:r>
              <a:rPr lang="en-GB" b="1" dirty="0">
                <a:solidFill>
                  <a:srgbClr val="0E0E0E"/>
                </a:solidFill>
                <a:effectLst/>
                <a:latin typeface=".SF NS"/>
              </a:rPr>
              <a:t>Blueprint for Development:</a:t>
            </a:r>
            <a:r>
              <a:rPr lang="en-GB" dirty="0">
                <a:solidFill>
                  <a:srgbClr val="0E0E0E"/>
                </a:solidFill>
                <a:effectLst/>
                <a:latin typeface=".SF NS"/>
              </a:rPr>
              <a:t> They serve as a blueprint for developers, guiding the implementation of classes and their interactions in the code.</a:t>
            </a:r>
          </a:p>
          <a:p>
            <a:r>
              <a:rPr lang="en-GB" dirty="0">
                <a:solidFill>
                  <a:srgbClr val="0E0E0E"/>
                </a:solidFill>
                <a:effectLst/>
                <a:latin typeface="Times New Roman" panose="02020603050405020304" pitchFamily="18" charset="0"/>
              </a:rPr>
              <a:t>3. </a:t>
            </a:r>
            <a:r>
              <a:rPr lang="en-GB" b="1" dirty="0">
                <a:solidFill>
                  <a:srgbClr val="0E0E0E"/>
                </a:solidFill>
                <a:effectLst/>
                <a:latin typeface=".SF NS"/>
              </a:rPr>
              <a:t>Identify Relationships:</a:t>
            </a:r>
            <a:r>
              <a:rPr lang="en-GB" dirty="0">
                <a:solidFill>
                  <a:srgbClr val="0E0E0E"/>
                </a:solidFill>
                <a:effectLst/>
                <a:latin typeface=".SF NS"/>
              </a:rPr>
              <a:t> Class diagrams help identify and define the relationships between different classes, which is crucial for understanding the overall architecture of the system.</a:t>
            </a:r>
          </a:p>
          <a:p>
            <a:r>
              <a:rPr lang="en-GB" dirty="0">
                <a:solidFill>
                  <a:srgbClr val="0E0E0E"/>
                </a:solidFill>
                <a:effectLst/>
                <a:latin typeface="Times New Roman" panose="02020603050405020304" pitchFamily="18" charset="0"/>
              </a:rPr>
              <a:t>4. </a:t>
            </a:r>
            <a:r>
              <a:rPr lang="en-GB" b="1" dirty="0">
                <a:solidFill>
                  <a:srgbClr val="0E0E0E"/>
                </a:solidFill>
                <a:effectLst/>
                <a:latin typeface=".SF NS"/>
              </a:rPr>
              <a:t>Facilitate Maintenance:</a:t>
            </a:r>
            <a:r>
              <a:rPr lang="en-GB" dirty="0">
                <a:solidFill>
                  <a:srgbClr val="0E0E0E"/>
                </a:solidFill>
                <a:effectLst/>
                <a:latin typeface=".SF NS"/>
              </a:rPr>
              <a:t> A well-structured class diagram can simplify system maintenance and updates by providing an overview of how classes are related and how changes in one class might affect others.</a:t>
            </a:r>
          </a:p>
          <a:p>
            <a:r>
              <a:rPr lang="en-GB" dirty="0">
                <a:solidFill>
                  <a:srgbClr val="0E0E0E"/>
                </a:solidFill>
                <a:effectLst/>
                <a:latin typeface="Times New Roman" panose="02020603050405020304" pitchFamily="18" charset="0"/>
              </a:rPr>
              <a:t>5. </a:t>
            </a:r>
            <a:r>
              <a:rPr lang="en-GB" b="1" dirty="0">
                <a:solidFill>
                  <a:srgbClr val="0E0E0E"/>
                </a:solidFill>
                <a:effectLst/>
                <a:latin typeface=".SF NS"/>
              </a:rPr>
              <a:t>Support Object-Oriented Principles:</a:t>
            </a:r>
            <a:r>
              <a:rPr lang="en-GB" dirty="0">
                <a:solidFill>
                  <a:srgbClr val="0E0E0E"/>
                </a:solidFill>
                <a:effectLst/>
                <a:latin typeface=".SF NS"/>
              </a:rPr>
              <a:t> They embody object-oriented design principles like encapsulation, inheritance, and polymorphism, helping ensure that the system is built on solid design foundations.</a:t>
            </a:r>
          </a:p>
          <a:p>
            <a:r>
              <a:rPr lang="en-GB" dirty="0">
                <a:solidFill>
                  <a:srgbClr val="0E0E0E"/>
                </a:solidFill>
                <a:effectLst/>
                <a:latin typeface="Times New Roman" panose="02020603050405020304" pitchFamily="18" charset="0"/>
              </a:rPr>
              <a:t>6. </a:t>
            </a:r>
            <a:r>
              <a:rPr lang="en-GB" b="1" dirty="0">
                <a:solidFill>
                  <a:srgbClr val="0E0E0E"/>
                </a:solidFill>
                <a:effectLst/>
                <a:latin typeface=".SF NS"/>
              </a:rPr>
              <a:t>Documentation:</a:t>
            </a:r>
            <a:r>
              <a:rPr lang="en-GB" dirty="0">
                <a:solidFill>
                  <a:srgbClr val="0E0E0E"/>
                </a:solidFill>
                <a:effectLst/>
                <a:latin typeface=".SF NS"/>
              </a:rPr>
              <a:t> Class diagrams serve as part of the documentation for the system, providing insight into its structure and facilitating better onboarding for new developers.</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Example of a Class Diagram</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Here’s a simple example of a class diagram for an </a:t>
            </a:r>
            <a:r>
              <a:rPr lang="en-GB" b="1" dirty="0">
                <a:solidFill>
                  <a:srgbClr val="0E0E0E"/>
                </a:solidFill>
                <a:effectLst/>
                <a:latin typeface=".SF NS"/>
              </a:rPr>
              <a:t>Online Rice Mill Management System</a:t>
            </a:r>
            <a:r>
              <a:rPr lang="en-GB" dirty="0">
                <a:solidFill>
                  <a:srgbClr val="0E0E0E"/>
                </a:solidFill>
                <a:effectLst/>
                <a:latin typeface=".SF NS"/>
              </a:rPr>
              <a:t>:</a:t>
            </a:r>
          </a:p>
          <a:p>
            <a:br>
              <a:rPr lang="en-GB" dirty="0">
                <a:effectLst/>
                <a:latin typeface="Helvetica" pitchFamily="2" charset="0"/>
              </a:rPr>
            </a:br>
            <a:endParaRPr lang="en-GB" dirty="0">
              <a:effectLst/>
              <a:latin typeface="Helvetica" pitchFamily="2" charset="0"/>
            </a:endParaRP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Farmer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 name            |</a:t>
            </a:r>
          </a:p>
          <a:p>
            <a:r>
              <a:rPr lang="en-GB" dirty="0">
                <a:solidFill>
                  <a:srgbClr val="9BA2B1"/>
                </a:solidFill>
                <a:effectLst/>
                <a:latin typeface="Courier" panose="02070309020205020404" pitchFamily="49" charset="0"/>
              </a:rPr>
              <a:t>| - </a:t>
            </a:r>
            <a:r>
              <a:rPr lang="en-GB" dirty="0" err="1">
                <a:solidFill>
                  <a:srgbClr val="9BA2B1"/>
                </a:solidFill>
                <a:effectLst/>
                <a:latin typeface="Courier" panose="02070309020205020404" pitchFamily="49" charset="0"/>
              </a:rPr>
              <a:t>contactInfo</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 - </a:t>
            </a:r>
            <a:r>
              <a:rPr lang="en-GB" dirty="0" err="1">
                <a:solidFill>
                  <a:srgbClr val="9BA2B1"/>
                </a:solidFill>
                <a:effectLst/>
                <a:latin typeface="Courier" panose="02070309020205020404" pitchFamily="49" charset="0"/>
              </a:rPr>
              <a:t>farmLocation</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 </a:t>
            </a:r>
            <a:r>
              <a:rPr lang="en-GB" dirty="0" err="1">
                <a:solidFill>
                  <a:srgbClr val="9BA2B1"/>
                </a:solidFill>
                <a:effectLst/>
                <a:latin typeface="Courier" panose="02070309020205020404" pitchFamily="49" charset="0"/>
              </a:rPr>
              <a:t>listPaddy</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 + </a:t>
            </a:r>
            <a:r>
              <a:rPr lang="en-GB" dirty="0" err="1">
                <a:solidFill>
                  <a:srgbClr val="9BA2B1"/>
                </a:solidFill>
                <a:effectLst/>
                <a:latin typeface="Courier" panose="02070309020205020404" pitchFamily="49" charset="0"/>
              </a:rPr>
              <a:t>receivePayment</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          |  </a:t>
            </a:r>
            <a:r>
              <a:rPr lang="en-GB" dirty="0">
                <a:solidFill>
                  <a:srgbClr val="C58853"/>
                </a:solidFill>
                <a:effectLst/>
                <a:latin typeface="Courier" panose="02070309020205020404" pitchFamily="49" charset="0"/>
              </a:rPr>
              <a:t>1</a:t>
            </a:r>
            <a:endParaRPr lang="en-GB" dirty="0">
              <a:solidFill>
                <a:srgbClr val="9BA2B1"/>
              </a:solidFill>
              <a:effectLst/>
              <a:latin typeface="Courier" panose="02070309020205020404" pitchFamily="49" charset="0"/>
            </a:endParaRPr>
          </a:p>
          <a:p>
            <a:r>
              <a:rPr lang="en-GB" dirty="0">
                <a:solidFill>
                  <a:srgbClr val="9BA2B1"/>
                </a:solidFill>
                <a:effectLst/>
                <a:latin typeface="Courier" panose="02070309020205020404" pitchFamily="49" charset="0"/>
              </a:rPr>
              <a:t>          |  *</a:t>
            </a:r>
          </a:p>
          <a:p>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Paddy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 quantity        |</a:t>
            </a:r>
          </a:p>
          <a:p>
            <a:r>
              <a:rPr lang="en-GB" dirty="0">
                <a:solidFill>
                  <a:srgbClr val="9BA2B1"/>
                </a:solidFill>
                <a:effectLst/>
                <a:latin typeface="Courier" panose="02070309020205020404" pitchFamily="49" charset="0"/>
              </a:rPr>
              <a:t>| - quality         |</a:t>
            </a:r>
          </a:p>
          <a:p>
            <a:r>
              <a:rPr lang="en-GB" dirty="0">
                <a:solidFill>
                  <a:srgbClr val="9BA2B1"/>
                </a:solidFill>
                <a:effectLst/>
                <a:latin typeface="Courier" panose="02070309020205020404" pitchFamily="49" charset="0"/>
              </a:rPr>
              <a:t>| - price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 </a:t>
            </a:r>
            <a:r>
              <a:rPr lang="en-GB" dirty="0" err="1">
                <a:solidFill>
                  <a:srgbClr val="9BA2B1"/>
                </a:solidFill>
                <a:effectLst/>
                <a:latin typeface="Courier" panose="02070309020205020404" pitchFamily="49" charset="0"/>
              </a:rPr>
              <a:t>checkQuality</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          |  *</a:t>
            </a:r>
          </a:p>
          <a:p>
            <a:r>
              <a:rPr lang="en-GB" dirty="0">
                <a:solidFill>
                  <a:srgbClr val="9BA2B1"/>
                </a:solidFill>
                <a:effectLst/>
                <a:latin typeface="Courier" panose="02070309020205020404" pitchFamily="49" charset="0"/>
              </a:rPr>
              <a:t>          |  </a:t>
            </a:r>
            <a:r>
              <a:rPr lang="en-GB" dirty="0">
                <a:solidFill>
                  <a:srgbClr val="C58853"/>
                </a:solidFill>
                <a:effectLst/>
                <a:latin typeface="Courier" panose="02070309020205020404" pitchFamily="49" charset="0"/>
              </a:rPr>
              <a:t>1</a:t>
            </a:r>
            <a:endParaRPr lang="en-GB" dirty="0">
              <a:solidFill>
                <a:srgbClr val="9BA2B1"/>
              </a:solidFill>
              <a:effectLst/>
              <a:latin typeface="Courier" panose="02070309020205020404" pitchFamily="49" charset="0"/>
            </a:endParaRPr>
          </a:p>
          <a:p>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a:t>
            </a:r>
            <a:r>
              <a:rPr lang="en-GB" dirty="0" err="1">
                <a:solidFill>
                  <a:srgbClr val="9BA2B1"/>
                </a:solidFill>
                <a:effectLst/>
                <a:latin typeface="Courier" panose="02070309020205020404" pitchFamily="49" charset="0"/>
              </a:rPr>
              <a:t>MillManager</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 </a:t>
            </a:r>
            <a:r>
              <a:rPr lang="en-GB" dirty="0" err="1">
                <a:solidFill>
                  <a:srgbClr val="9BA2B1"/>
                </a:solidFill>
                <a:effectLst/>
                <a:latin typeface="Courier" panose="02070309020205020404" pitchFamily="49" charset="0"/>
              </a:rPr>
              <a:t>managerName</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 - </a:t>
            </a:r>
            <a:r>
              <a:rPr lang="en-GB" dirty="0" err="1">
                <a:solidFill>
                  <a:srgbClr val="9BA2B1"/>
                </a:solidFill>
                <a:effectLst/>
                <a:latin typeface="Courier" panose="02070309020205020404" pitchFamily="49" charset="0"/>
              </a:rPr>
              <a:t>millLocation</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a:t>
            </a:r>
          </a:p>
          <a:p>
            <a:r>
              <a:rPr lang="en-GB" dirty="0">
                <a:solidFill>
                  <a:srgbClr val="9BA2B1"/>
                </a:solidFill>
                <a:effectLst/>
                <a:latin typeface="Courier" panose="02070309020205020404" pitchFamily="49" charset="0"/>
              </a:rPr>
              <a:t>| + </a:t>
            </a:r>
            <a:r>
              <a:rPr lang="en-GB" dirty="0" err="1">
                <a:solidFill>
                  <a:srgbClr val="9BA2B1"/>
                </a:solidFill>
                <a:effectLst/>
                <a:latin typeface="Courier" panose="02070309020205020404" pitchFamily="49" charset="0"/>
              </a:rPr>
              <a:t>buyPaddy</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 + </a:t>
            </a:r>
            <a:r>
              <a:rPr lang="en-GB" dirty="0" err="1">
                <a:solidFill>
                  <a:srgbClr val="9BA2B1"/>
                </a:solidFill>
                <a:effectLst/>
                <a:latin typeface="Courier" panose="02070309020205020404" pitchFamily="49" charset="0"/>
              </a:rPr>
              <a:t>updateStock</a:t>
            </a:r>
            <a:r>
              <a:rPr lang="en-GB" dirty="0">
                <a:solidFill>
                  <a:srgbClr val="9BA2B1"/>
                </a:solidFill>
                <a:effectLst/>
                <a:latin typeface="Courier" panose="02070309020205020404" pitchFamily="49" charset="0"/>
              </a:rPr>
              <a:t>()   |</a:t>
            </a:r>
          </a:p>
          <a:p>
            <a:r>
              <a:rPr lang="en-GB" dirty="0">
                <a:solidFill>
                  <a:srgbClr val="9BA2B1"/>
                </a:solidFill>
                <a:effectLst/>
                <a:latin typeface="Courier" panose="02070309020205020404" pitchFamily="49" charset="0"/>
              </a:rPr>
              <a:t>+-------------------+</a:t>
            </a:r>
          </a:p>
          <a:p>
            <a:br>
              <a:rPr lang="en-GB" dirty="0">
                <a:effectLst/>
                <a:latin typeface="Helvetica" pitchFamily="2" charset="0"/>
              </a:rPr>
            </a:br>
            <a:endParaRPr lang="en-GB" dirty="0">
              <a:effectLst/>
              <a:latin typeface="Helvetica" pitchFamily="2" charset="0"/>
            </a:endParaRPr>
          </a:p>
          <a:p>
            <a:r>
              <a:rPr lang="en-GB" dirty="0">
                <a:solidFill>
                  <a:srgbClr val="0E0E0E"/>
                </a:solidFill>
                <a:effectLst/>
                <a:latin typeface=".SF NS"/>
              </a:rPr>
              <a:t>In this diagram:</a:t>
            </a: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 The </a:t>
            </a:r>
            <a:r>
              <a:rPr lang="en-GB" b="1" dirty="0">
                <a:solidFill>
                  <a:srgbClr val="0E0E0E"/>
                </a:solidFill>
                <a:effectLst/>
                <a:latin typeface=".SF NS"/>
              </a:rPr>
              <a:t>Farmer</a:t>
            </a:r>
            <a:r>
              <a:rPr lang="en-GB" dirty="0">
                <a:solidFill>
                  <a:srgbClr val="0E0E0E"/>
                </a:solidFill>
                <a:effectLst/>
                <a:latin typeface=".SF NS"/>
              </a:rPr>
              <a:t> class lists attributes such as name and contact information, and methods to list paddy and receive payment.</a:t>
            </a:r>
          </a:p>
          <a:p>
            <a:r>
              <a:rPr lang="en-GB" dirty="0">
                <a:solidFill>
                  <a:srgbClr val="0E0E0E"/>
                </a:solidFill>
                <a:effectLst/>
                <a:latin typeface=".SF NS"/>
              </a:rPr>
              <a:t>• The </a:t>
            </a:r>
            <a:r>
              <a:rPr lang="en-GB" b="1" dirty="0">
                <a:solidFill>
                  <a:srgbClr val="0E0E0E"/>
                </a:solidFill>
                <a:effectLst/>
                <a:latin typeface=".SF NS"/>
              </a:rPr>
              <a:t>Paddy</a:t>
            </a:r>
            <a:r>
              <a:rPr lang="en-GB" dirty="0">
                <a:solidFill>
                  <a:srgbClr val="0E0E0E"/>
                </a:solidFill>
                <a:effectLst/>
                <a:latin typeface=".SF NS"/>
              </a:rPr>
              <a:t> class has attributes for quantity, quality, and price, with a method to check its quality.</a:t>
            </a:r>
          </a:p>
          <a:p>
            <a:r>
              <a:rPr lang="en-GB" dirty="0">
                <a:solidFill>
                  <a:srgbClr val="0E0E0E"/>
                </a:solidFill>
                <a:effectLst/>
                <a:latin typeface=".SF NS"/>
              </a:rPr>
              <a:t>• The </a:t>
            </a:r>
            <a:r>
              <a:rPr lang="en-GB" b="1" dirty="0" err="1">
                <a:solidFill>
                  <a:srgbClr val="0E0E0E"/>
                </a:solidFill>
                <a:effectLst/>
                <a:latin typeface=".SF NS"/>
              </a:rPr>
              <a:t>MillManager</a:t>
            </a:r>
            <a:r>
              <a:rPr lang="en-GB" dirty="0">
                <a:solidFill>
                  <a:srgbClr val="0E0E0E"/>
                </a:solidFill>
                <a:effectLst/>
                <a:latin typeface=".SF NS"/>
              </a:rPr>
              <a:t> class includes attributes for the manager’s name and location, with methods to buy paddy and update stock.</a:t>
            </a:r>
          </a:p>
          <a:p>
            <a:r>
              <a:rPr lang="en-GB" dirty="0">
                <a:solidFill>
                  <a:srgbClr val="0E0E0E"/>
                </a:solidFill>
                <a:effectLst/>
                <a:latin typeface=".SF NS"/>
              </a:rPr>
              <a:t>• The relationships (1 to many, many to 1) indicate how many instances of one class can be associated with instances of another class.</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Conclusion</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Class diagrams are an essential tool in OOAD, helping visualize and organize the system’s structure, guiding development, and facilitating communication among stakeholders.</a:t>
            </a:r>
          </a:p>
          <a:p>
            <a:endParaRPr lang="en-BD" dirty="0"/>
          </a:p>
        </p:txBody>
      </p:sp>
      <p:sp>
        <p:nvSpPr>
          <p:cNvPr id="4" name="Slide Number Placeholder 3"/>
          <p:cNvSpPr>
            <a:spLocks noGrp="1"/>
          </p:cNvSpPr>
          <p:nvPr>
            <p:ph type="sldNum" sz="quarter" idx="5"/>
          </p:nvPr>
        </p:nvSpPr>
        <p:spPr/>
        <p:txBody>
          <a:bodyPr/>
          <a:lstStyle/>
          <a:p>
            <a:fld id="{6622F93C-A3CE-8F4E-BF72-4D613292EEAA}" type="slidenum">
              <a:rPr lang="en-BD" smtClean="0"/>
              <a:t>8</a:t>
            </a:fld>
            <a:endParaRPr lang="en-BD"/>
          </a:p>
        </p:txBody>
      </p:sp>
    </p:spTree>
    <p:extLst>
      <p:ext uri="{BB962C8B-B14F-4D97-AF65-F5344CB8AC3E}">
        <p14:creationId xmlns:p14="http://schemas.microsoft.com/office/powerpoint/2010/main" val="1212746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solidFill>
                  <a:srgbClr val="0E0E0E"/>
                </a:solidFill>
                <a:effectLst/>
                <a:latin typeface=".SF NS"/>
              </a:rPr>
              <a:t>Sequence Diagram in Object-Oriented Analysis and Design (OOAD)</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Definition:</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A </a:t>
            </a:r>
            <a:r>
              <a:rPr lang="en-GB" b="1" dirty="0">
                <a:solidFill>
                  <a:srgbClr val="0E0E0E"/>
                </a:solidFill>
                <a:effectLst/>
                <a:latin typeface=".SF NS"/>
              </a:rPr>
              <a:t>sequence diagram</a:t>
            </a:r>
            <a:r>
              <a:rPr lang="en-GB" dirty="0">
                <a:solidFill>
                  <a:srgbClr val="0E0E0E"/>
                </a:solidFill>
                <a:effectLst/>
                <a:latin typeface=".SF NS"/>
              </a:rPr>
              <a:t> is a type of interaction diagram that shows how objects interact in a particular scenario of a use case, emphasizing the order of messages exchanged between those objects over time. It provides a visual representation of the dynamic </a:t>
            </a:r>
            <a:r>
              <a:rPr lang="en-GB" dirty="0" err="1">
                <a:solidFill>
                  <a:srgbClr val="0E0E0E"/>
                </a:solidFill>
                <a:effectLst/>
                <a:latin typeface=".SF NS"/>
              </a:rPr>
              <a:t>behavior</a:t>
            </a:r>
            <a:r>
              <a:rPr lang="en-GB" dirty="0">
                <a:solidFill>
                  <a:srgbClr val="0E0E0E"/>
                </a:solidFill>
                <a:effectLst/>
                <a:latin typeface=".SF NS"/>
              </a:rPr>
              <a:t> of the system, illustrating the sequence of events that occur during a specific process.</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Components of a Sequence Diagram:</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Times New Roman" panose="02020603050405020304" pitchFamily="18" charset="0"/>
              </a:rPr>
              <a:t>1. </a:t>
            </a:r>
            <a:r>
              <a:rPr lang="en-GB" b="1" dirty="0">
                <a:solidFill>
                  <a:srgbClr val="0E0E0E"/>
                </a:solidFill>
                <a:effectLst/>
                <a:latin typeface=".SF NS"/>
              </a:rPr>
              <a:t>Actors:</a:t>
            </a:r>
            <a:r>
              <a:rPr lang="en-GB" dirty="0">
                <a:solidFill>
                  <a:srgbClr val="0E0E0E"/>
                </a:solidFill>
                <a:effectLst/>
                <a:latin typeface=".SF NS"/>
              </a:rPr>
              <a:t> Represent external entities (users or other systems) that interact with the system. They are depicted as stick figures or </a:t>
            </a:r>
            <a:r>
              <a:rPr lang="en-GB" dirty="0" err="1">
                <a:solidFill>
                  <a:srgbClr val="0E0E0E"/>
                </a:solidFill>
                <a:effectLst/>
                <a:latin typeface=".SF NS"/>
              </a:rPr>
              <a:t>labeled</a:t>
            </a:r>
            <a:r>
              <a:rPr lang="en-GB" dirty="0">
                <a:solidFill>
                  <a:srgbClr val="0E0E0E"/>
                </a:solidFill>
                <a:effectLst/>
                <a:latin typeface=".SF NS"/>
              </a:rPr>
              <a:t> boxes at the top of the diagram.</a:t>
            </a:r>
          </a:p>
          <a:p>
            <a:r>
              <a:rPr lang="en-GB" dirty="0">
                <a:solidFill>
                  <a:srgbClr val="0E0E0E"/>
                </a:solidFill>
                <a:effectLst/>
                <a:latin typeface="Times New Roman" panose="02020603050405020304" pitchFamily="18" charset="0"/>
              </a:rPr>
              <a:t>2. </a:t>
            </a:r>
            <a:r>
              <a:rPr lang="en-GB" b="1" dirty="0">
                <a:solidFill>
                  <a:srgbClr val="0E0E0E"/>
                </a:solidFill>
                <a:effectLst/>
                <a:latin typeface=".SF NS"/>
              </a:rPr>
              <a:t>Objects:</a:t>
            </a:r>
            <a:r>
              <a:rPr lang="en-GB" dirty="0">
                <a:solidFill>
                  <a:srgbClr val="0E0E0E"/>
                </a:solidFill>
                <a:effectLst/>
                <a:latin typeface=".SF NS"/>
              </a:rPr>
              <a:t> Represent instances of classes that participate in the interaction. They are depicted as </a:t>
            </a:r>
            <a:r>
              <a:rPr lang="en-GB" dirty="0" err="1">
                <a:solidFill>
                  <a:srgbClr val="0E0E0E"/>
                </a:solidFill>
                <a:effectLst/>
                <a:latin typeface=".SF NS"/>
              </a:rPr>
              <a:t>labeled</a:t>
            </a:r>
            <a:r>
              <a:rPr lang="en-GB" dirty="0">
                <a:solidFill>
                  <a:srgbClr val="0E0E0E"/>
                </a:solidFill>
                <a:effectLst/>
                <a:latin typeface=".SF NS"/>
              </a:rPr>
              <a:t> rectangles (lifelines) that extend vertically.</a:t>
            </a:r>
          </a:p>
          <a:p>
            <a:r>
              <a:rPr lang="en-GB" dirty="0">
                <a:solidFill>
                  <a:srgbClr val="0E0E0E"/>
                </a:solidFill>
                <a:effectLst/>
                <a:latin typeface="Times New Roman" panose="02020603050405020304" pitchFamily="18" charset="0"/>
              </a:rPr>
              <a:t>3. </a:t>
            </a:r>
            <a:r>
              <a:rPr lang="en-GB" b="1" dirty="0">
                <a:solidFill>
                  <a:srgbClr val="0E0E0E"/>
                </a:solidFill>
                <a:effectLst/>
                <a:latin typeface=".SF NS"/>
              </a:rPr>
              <a:t>Lifelines:</a:t>
            </a:r>
            <a:r>
              <a:rPr lang="en-GB" dirty="0">
                <a:solidFill>
                  <a:srgbClr val="0E0E0E"/>
                </a:solidFill>
                <a:effectLst/>
                <a:latin typeface=".SF NS"/>
              </a:rPr>
              <a:t> A vertical dashed line that represents the existence of an object over time. It shows when an object is created and when it ceases to exist.</a:t>
            </a:r>
          </a:p>
          <a:p>
            <a:r>
              <a:rPr lang="en-GB" dirty="0">
                <a:solidFill>
                  <a:srgbClr val="0E0E0E"/>
                </a:solidFill>
                <a:effectLst/>
                <a:latin typeface="Times New Roman" panose="02020603050405020304" pitchFamily="18" charset="0"/>
              </a:rPr>
              <a:t>4. </a:t>
            </a:r>
            <a:r>
              <a:rPr lang="en-GB" b="1" dirty="0">
                <a:solidFill>
                  <a:srgbClr val="0E0E0E"/>
                </a:solidFill>
                <a:effectLst/>
                <a:latin typeface=".SF NS"/>
              </a:rPr>
              <a:t>Messages:</a:t>
            </a:r>
            <a:r>
              <a:rPr lang="en-GB" dirty="0">
                <a:solidFill>
                  <a:srgbClr val="0E0E0E"/>
                </a:solidFill>
                <a:effectLst/>
                <a:latin typeface=".SF NS"/>
              </a:rPr>
              <a:t> Arrows between lifelines indicate the communication between objects. The arrows can represent different types of messages:</a:t>
            </a:r>
          </a:p>
          <a:p>
            <a:r>
              <a:rPr lang="en-GB" dirty="0">
                <a:solidFill>
                  <a:srgbClr val="0E0E0E"/>
                </a:solidFill>
                <a:effectLst/>
                <a:latin typeface=".SF NS"/>
              </a:rPr>
              <a:t>• </a:t>
            </a:r>
            <a:r>
              <a:rPr lang="en-GB" b="1" dirty="0">
                <a:solidFill>
                  <a:srgbClr val="0E0E0E"/>
                </a:solidFill>
                <a:effectLst/>
                <a:latin typeface=".SF NS"/>
              </a:rPr>
              <a:t>Synchronous Messages:</a:t>
            </a:r>
            <a:r>
              <a:rPr lang="en-GB" dirty="0">
                <a:solidFill>
                  <a:srgbClr val="0E0E0E"/>
                </a:solidFill>
                <a:effectLst/>
                <a:latin typeface=".SF NS"/>
              </a:rPr>
              <a:t> Indicate a call to a method, where the sender waits for a response.</a:t>
            </a:r>
          </a:p>
          <a:p>
            <a:r>
              <a:rPr lang="en-GB" dirty="0">
                <a:solidFill>
                  <a:srgbClr val="0E0E0E"/>
                </a:solidFill>
                <a:effectLst/>
                <a:latin typeface=".SF NS"/>
              </a:rPr>
              <a:t>• </a:t>
            </a:r>
            <a:r>
              <a:rPr lang="en-GB" b="1" dirty="0">
                <a:solidFill>
                  <a:srgbClr val="0E0E0E"/>
                </a:solidFill>
                <a:effectLst/>
                <a:latin typeface=".SF NS"/>
              </a:rPr>
              <a:t>Asynchronous Messages:</a:t>
            </a:r>
            <a:r>
              <a:rPr lang="en-GB" dirty="0">
                <a:solidFill>
                  <a:srgbClr val="0E0E0E"/>
                </a:solidFill>
                <a:effectLst/>
                <a:latin typeface=".SF NS"/>
              </a:rPr>
              <a:t> Indicate a call to a method, where the sender does not wait for a response.</a:t>
            </a:r>
          </a:p>
          <a:p>
            <a:r>
              <a:rPr lang="en-GB" dirty="0">
                <a:solidFill>
                  <a:srgbClr val="0E0E0E"/>
                </a:solidFill>
                <a:effectLst/>
                <a:latin typeface=".SF NS"/>
              </a:rPr>
              <a:t>• </a:t>
            </a:r>
            <a:r>
              <a:rPr lang="en-GB" b="1" dirty="0">
                <a:solidFill>
                  <a:srgbClr val="0E0E0E"/>
                </a:solidFill>
                <a:effectLst/>
                <a:latin typeface=".SF NS"/>
              </a:rPr>
              <a:t>Return Messages:</a:t>
            </a:r>
            <a:r>
              <a:rPr lang="en-GB" dirty="0">
                <a:solidFill>
                  <a:srgbClr val="0E0E0E"/>
                </a:solidFill>
                <a:effectLst/>
                <a:latin typeface=".SF NS"/>
              </a:rPr>
              <a:t> Indicate the return of control and data from a method.</a:t>
            </a:r>
          </a:p>
          <a:p>
            <a:r>
              <a:rPr lang="en-GB" dirty="0">
                <a:solidFill>
                  <a:srgbClr val="0E0E0E"/>
                </a:solidFill>
                <a:effectLst/>
                <a:latin typeface="Times New Roman" panose="02020603050405020304" pitchFamily="18" charset="0"/>
              </a:rPr>
              <a:t>5. </a:t>
            </a:r>
            <a:r>
              <a:rPr lang="en-GB" b="1" dirty="0">
                <a:solidFill>
                  <a:srgbClr val="0E0E0E"/>
                </a:solidFill>
                <a:effectLst/>
                <a:latin typeface=".SF NS"/>
              </a:rPr>
              <a:t>Activation Boxes:</a:t>
            </a:r>
            <a:r>
              <a:rPr lang="en-GB" dirty="0">
                <a:solidFill>
                  <a:srgbClr val="0E0E0E"/>
                </a:solidFill>
                <a:effectLst/>
                <a:latin typeface=".SF NS"/>
              </a:rPr>
              <a:t> Rectangles on the lifelines that show when an object is active or processing a message.</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Why Use Sequence Diagrams?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Times New Roman" panose="02020603050405020304" pitchFamily="18" charset="0"/>
              </a:rPr>
              <a:t>1. </a:t>
            </a:r>
            <a:r>
              <a:rPr lang="en-GB" b="1" dirty="0">
                <a:solidFill>
                  <a:srgbClr val="0E0E0E"/>
                </a:solidFill>
                <a:effectLst/>
                <a:latin typeface=".SF NS"/>
              </a:rPr>
              <a:t>Visualizing Interactions:</a:t>
            </a:r>
            <a:r>
              <a:rPr lang="en-GB" dirty="0">
                <a:solidFill>
                  <a:srgbClr val="0E0E0E"/>
                </a:solidFill>
                <a:effectLst/>
                <a:latin typeface=".SF NS"/>
              </a:rPr>
              <a:t> Sequence diagrams provide a clear visualization of how different objects interact in a specific scenario, making it easier to understand the flow of messages.</a:t>
            </a:r>
          </a:p>
          <a:p>
            <a:r>
              <a:rPr lang="en-GB" dirty="0">
                <a:solidFill>
                  <a:srgbClr val="0E0E0E"/>
                </a:solidFill>
                <a:effectLst/>
                <a:latin typeface="Times New Roman" panose="02020603050405020304" pitchFamily="18" charset="0"/>
              </a:rPr>
              <a:t>2. </a:t>
            </a:r>
            <a:r>
              <a:rPr lang="en-GB" b="1" dirty="0">
                <a:solidFill>
                  <a:srgbClr val="0E0E0E"/>
                </a:solidFill>
                <a:effectLst/>
                <a:latin typeface=".SF NS"/>
              </a:rPr>
              <a:t>Clarifying Use Cases:</a:t>
            </a:r>
            <a:r>
              <a:rPr lang="en-GB" dirty="0">
                <a:solidFill>
                  <a:srgbClr val="0E0E0E"/>
                </a:solidFill>
                <a:effectLst/>
                <a:latin typeface=".SF NS"/>
              </a:rPr>
              <a:t> They help clarify complex use cases by breaking down the interactions into manageable sequences of events, providing insight into how a particular functionality is implemented.</a:t>
            </a:r>
          </a:p>
          <a:p>
            <a:r>
              <a:rPr lang="en-GB" dirty="0">
                <a:solidFill>
                  <a:srgbClr val="0E0E0E"/>
                </a:solidFill>
                <a:effectLst/>
                <a:latin typeface="Times New Roman" panose="02020603050405020304" pitchFamily="18" charset="0"/>
              </a:rPr>
              <a:t>3. </a:t>
            </a:r>
            <a:r>
              <a:rPr lang="en-GB" b="1" dirty="0">
                <a:solidFill>
                  <a:srgbClr val="0E0E0E"/>
                </a:solidFill>
                <a:effectLst/>
                <a:latin typeface=".SF NS"/>
              </a:rPr>
              <a:t>Identifying Object Responsibilities:</a:t>
            </a:r>
            <a:r>
              <a:rPr lang="en-GB" dirty="0">
                <a:solidFill>
                  <a:srgbClr val="0E0E0E"/>
                </a:solidFill>
                <a:effectLst/>
                <a:latin typeface=".SF NS"/>
              </a:rPr>
              <a:t> Sequence diagrams help identify the responsibilities of each object in a process, aiding in the design of class interfaces and collaboration.</a:t>
            </a:r>
          </a:p>
          <a:p>
            <a:r>
              <a:rPr lang="en-GB" dirty="0">
                <a:solidFill>
                  <a:srgbClr val="0E0E0E"/>
                </a:solidFill>
                <a:effectLst/>
                <a:latin typeface="Times New Roman" panose="02020603050405020304" pitchFamily="18" charset="0"/>
              </a:rPr>
              <a:t>4. </a:t>
            </a:r>
            <a:r>
              <a:rPr lang="en-GB" b="1" dirty="0">
                <a:solidFill>
                  <a:srgbClr val="0E0E0E"/>
                </a:solidFill>
                <a:effectLst/>
                <a:latin typeface=".SF NS"/>
              </a:rPr>
              <a:t>Communication Tool:</a:t>
            </a:r>
            <a:r>
              <a:rPr lang="en-GB" dirty="0">
                <a:solidFill>
                  <a:srgbClr val="0E0E0E"/>
                </a:solidFill>
                <a:effectLst/>
                <a:latin typeface=".SF NS"/>
              </a:rPr>
              <a:t> They serve as effective communication tools among team members, stakeholders, and developers, helping everyone understand the system’s dynamic </a:t>
            </a:r>
            <a:r>
              <a:rPr lang="en-GB" dirty="0" err="1">
                <a:solidFill>
                  <a:srgbClr val="0E0E0E"/>
                </a:solidFill>
                <a:effectLst/>
                <a:latin typeface=".SF NS"/>
              </a:rPr>
              <a:t>behavior</a:t>
            </a:r>
            <a:r>
              <a:rPr lang="en-GB" dirty="0">
                <a:solidFill>
                  <a:srgbClr val="0E0E0E"/>
                </a:solidFill>
                <a:effectLst/>
                <a:latin typeface=".SF NS"/>
              </a:rPr>
              <a:t>.</a:t>
            </a:r>
          </a:p>
          <a:p>
            <a:r>
              <a:rPr lang="en-GB" dirty="0">
                <a:solidFill>
                  <a:srgbClr val="0E0E0E"/>
                </a:solidFill>
                <a:effectLst/>
                <a:latin typeface="Times New Roman" panose="02020603050405020304" pitchFamily="18" charset="0"/>
              </a:rPr>
              <a:t>5. </a:t>
            </a:r>
            <a:r>
              <a:rPr lang="en-GB" b="1" dirty="0">
                <a:solidFill>
                  <a:srgbClr val="0E0E0E"/>
                </a:solidFill>
                <a:effectLst/>
                <a:latin typeface=".SF NS"/>
              </a:rPr>
              <a:t>Support for Testing and Debugging:</a:t>
            </a:r>
            <a:r>
              <a:rPr lang="en-GB" dirty="0">
                <a:solidFill>
                  <a:srgbClr val="0E0E0E"/>
                </a:solidFill>
                <a:effectLst/>
                <a:latin typeface=".SF NS"/>
              </a:rPr>
              <a:t> By visualizing the sequence of events, sequence diagrams can assist in testing and debugging by providing a clear reference for expected interactions.</a:t>
            </a:r>
          </a:p>
          <a:p>
            <a:r>
              <a:rPr lang="en-GB" dirty="0">
                <a:solidFill>
                  <a:srgbClr val="0E0E0E"/>
                </a:solidFill>
                <a:effectLst/>
                <a:latin typeface="Times New Roman" panose="02020603050405020304" pitchFamily="18" charset="0"/>
              </a:rPr>
              <a:t>6. </a:t>
            </a:r>
            <a:r>
              <a:rPr lang="en-GB" b="1" dirty="0">
                <a:solidFill>
                  <a:srgbClr val="0E0E0E"/>
                </a:solidFill>
                <a:effectLst/>
                <a:latin typeface=".SF NS"/>
              </a:rPr>
              <a:t>Documentation:</a:t>
            </a:r>
            <a:r>
              <a:rPr lang="en-GB" dirty="0">
                <a:solidFill>
                  <a:srgbClr val="0E0E0E"/>
                </a:solidFill>
                <a:effectLst/>
                <a:latin typeface=".SF NS"/>
              </a:rPr>
              <a:t> Sequence diagrams serve as part of the system documentation, helping future developers understand the design and implementation of specific features.</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Example of a Sequence Diagram</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Here’s a simple example of a sequence diagram for a </a:t>
            </a:r>
            <a:r>
              <a:rPr lang="en-GB" b="1" dirty="0">
                <a:solidFill>
                  <a:srgbClr val="0E0E0E"/>
                </a:solidFill>
                <a:effectLst/>
                <a:latin typeface=".SF NS"/>
              </a:rPr>
              <a:t>Customer Placing an Order</a:t>
            </a:r>
            <a:r>
              <a:rPr lang="en-GB" dirty="0">
                <a:solidFill>
                  <a:srgbClr val="0E0E0E"/>
                </a:solidFill>
                <a:effectLst/>
                <a:latin typeface=".SF NS"/>
              </a:rPr>
              <a:t> in the </a:t>
            </a:r>
            <a:r>
              <a:rPr lang="en-GB" b="1" dirty="0">
                <a:solidFill>
                  <a:srgbClr val="0E0E0E"/>
                </a:solidFill>
                <a:effectLst/>
                <a:latin typeface=".SF NS"/>
              </a:rPr>
              <a:t>Online Rice Mill Management System</a:t>
            </a:r>
            <a:r>
              <a:rPr lang="en-GB" dirty="0">
                <a:solidFill>
                  <a:srgbClr val="0E0E0E"/>
                </a:solidFill>
                <a:effectLst/>
                <a:latin typeface=".SF NS"/>
              </a:rPr>
              <a:t>:</a:t>
            </a:r>
          </a:p>
          <a:p>
            <a:br>
              <a:rPr lang="en-GB" dirty="0">
                <a:effectLst/>
                <a:latin typeface="Helvetica" pitchFamily="2" charset="0"/>
              </a:rPr>
            </a:br>
            <a:endParaRPr lang="en-GB" dirty="0">
              <a:effectLst/>
              <a:latin typeface="Helvetica" pitchFamily="2" charset="0"/>
            </a:endParaRPr>
          </a:p>
          <a:p>
            <a:r>
              <a:rPr lang="en-GB" dirty="0">
                <a:solidFill>
                  <a:srgbClr val="9BA2B1"/>
                </a:solidFill>
                <a:effectLst/>
                <a:latin typeface="Courier" panose="02070309020205020404" pitchFamily="49" charset="0"/>
              </a:rPr>
              <a:t>+----------------+       +-----------------+       +-----------------+</a:t>
            </a:r>
          </a:p>
          <a:p>
            <a:r>
              <a:rPr lang="en-GB" dirty="0">
                <a:solidFill>
                  <a:srgbClr val="9BA2B1"/>
                </a:solidFill>
                <a:effectLst/>
                <a:latin typeface="Courier" panose="02070309020205020404" pitchFamily="49" charset="0"/>
              </a:rPr>
              <a:t>|    Customer    |       |   </a:t>
            </a:r>
            <a:r>
              <a:rPr lang="en-GB" dirty="0" err="1">
                <a:solidFill>
                  <a:srgbClr val="9BA2B1"/>
                </a:solidFill>
                <a:effectLst/>
                <a:latin typeface="Courier" panose="02070309020205020404" pitchFamily="49" charset="0"/>
              </a:rPr>
              <a:t>OrderSystem</a:t>
            </a:r>
            <a:r>
              <a:rPr lang="en-GB" dirty="0">
                <a:solidFill>
                  <a:srgbClr val="9BA2B1"/>
                </a:solidFill>
                <a:effectLst/>
                <a:latin typeface="Courier" panose="02070309020205020404" pitchFamily="49" charset="0"/>
              </a:rPr>
              <a:t>   |       |     Database    |</a:t>
            </a:r>
          </a:p>
          <a:p>
            <a:r>
              <a:rPr lang="en-GB" dirty="0">
                <a:solidFill>
                  <a:srgbClr val="9BA2B1"/>
                </a:solidFill>
                <a:effectLst/>
                <a:latin typeface="Courier" panose="02070309020205020404" pitchFamily="49" charset="0"/>
              </a:rPr>
              <a:t>+----------------+       +-----------------+       +-----------------+</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Place Order()         |                           |</a:t>
            </a:r>
          </a:p>
          <a:p>
            <a:r>
              <a:rPr lang="en-GB" dirty="0">
                <a:solidFill>
                  <a:srgbClr val="9BA2B1"/>
                </a:solidFill>
                <a:effectLst/>
                <a:latin typeface="Courier" panose="02070309020205020404" pitchFamily="49" charset="0"/>
              </a:rPr>
              <a:t>        |--------------------------&gt;|                           |</a:t>
            </a:r>
          </a:p>
          <a:p>
            <a:r>
              <a:rPr lang="en-GB" dirty="0">
                <a:solidFill>
                  <a:srgbClr val="9BA2B1"/>
                </a:solidFill>
                <a:effectLst/>
                <a:latin typeface="Courier" panose="02070309020205020404" pitchFamily="49" charset="0"/>
              </a:rPr>
              <a:t>        |                           |  Validate Order()         |</a:t>
            </a:r>
          </a:p>
          <a:p>
            <a:r>
              <a:rPr lang="en-GB" dirty="0">
                <a:solidFill>
                  <a:srgbClr val="9BA2B1"/>
                </a:solidFill>
                <a:effectLst/>
                <a:latin typeface="Courier" panose="02070309020205020404" pitchFamily="49" charset="0"/>
              </a:rPr>
              <a:t>        |                           |--------------------------&gt;|</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   Save Order()            |</a:t>
            </a:r>
          </a:p>
          <a:p>
            <a:r>
              <a:rPr lang="en-GB" dirty="0">
                <a:solidFill>
                  <a:srgbClr val="9BA2B1"/>
                </a:solidFill>
                <a:effectLst/>
                <a:latin typeface="Courier" panose="02070309020205020404" pitchFamily="49" charset="0"/>
              </a:rPr>
              <a:t>        |                           |--------------------------&gt;|</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   Confirm Order()         |</a:t>
            </a:r>
          </a:p>
          <a:p>
            <a:r>
              <a:rPr lang="en-GB" dirty="0">
                <a:solidFill>
                  <a:srgbClr val="9BA2B1"/>
                </a:solidFill>
                <a:effectLst/>
                <a:latin typeface="Courier" panose="02070309020205020404" pitchFamily="49" charset="0"/>
              </a:rPr>
              <a:t>        |                           |&lt;--------------------------|</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Order Confirmation    |                           |</a:t>
            </a:r>
          </a:p>
          <a:p>
            <a:r>
              <a:rPr lang="en-GB" dirty="0">
                <a:solidFill>
                  <a:srgbClr val="9BA2B1"/>
                </a:solidFill>
                <a:effectLst/>
                <a:latin typeface="Courier" panose="02070309020205020404" pitchFamily="49" charset="0"/>
              </a:rPr>
              <a:t>        |&lt;--------------------------|                           |</a:t>
            </a:r>
          </a:p>
          <a:p>
            <a:r>
              <a:rPr lang="en-GB" dirty="0">
                <a:solidFill>
                  <a:srgbClr val="9BA2B1"/>
                </a:solidFill>
                <a:effectLst/>
                <a:latin typeface="Courier" panose="02070309020205020404" pitchFamily="49" charset="0"/>
              </a:rPr>
              <a:t>        |                           |                           |</a:t>
            </a:r>
          </a:p>
          <a:p>
            <a:br>
              <a:rPr lang="en-GB" dirty="0">
                <a:effectLst/>
                <a:latin typeface="Helvetica" pitchFamily="2" charset="0"/>
              </a:rPr>
            </a:br>
            <a:endParaRPr lang="en-GB" dirty="0">
              <a:effectLst/>
              <a:latin typeface="Helvetica" pitchFamily="2" charset="0"/>
            </a:endParaRPr>
          </a:p>
          <a:p>
            <a:r>
              <a:rPr lang="en-GB" b="1" dirty="0">
                <a:solidFill>
                  <a:srgbClr val="0E0E0E"/>
                </a:solidFill>
                <a:effectLst/>
                <a:latin typeface=".SF NS"/>
              </a:rPr>
              <a:t>Explanation:</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 </a:t>
            </a:r>
            <a:r>
              <a:rPr lang="en-GB" b="1" dirty="0">
                <a:solidFill>
                  <a:srgbClr val="0E0E0E"/>
                </a:solidFill>
                <a:effectLst/>
                <a:latin typeface=".SF NS"/>
              </a:rPr>
              <a:t>Actors and Objects:</a:t>
            </a:r>
            <a:r>
              <a:rPr lang="en-GB" dirty="0">
                <a:solidFill>
                  <a:srgbClr val="0E0E0E"/>
                </a:solidFill>
                <a:effectLst/>
                <a:latin typeface=".SF NS"/>
              </a:rPr>
              <a:t> In this diagram, the </a:t>
            </a:r>
            <a:r>
              <a:rPr lang="en-GB" b="1" dirty="0">
                <a:solidFill>
                  <a:srgbClr val="0E0E0E"/>
                </a:solidFill>
                <a:effectLst/>
                <a:latin typeface=".SF NS"/>
              </a:rPr>
              <a:t>Customer</a:t>
            </a:r>
            <a:r>
              <a:rPr lang="en-GB" dirty="0">
                <a:solidFill>
                  <a:srgbClr val="0E0E0E"/>
                </a:solidFill>
                <a:effectLst/>
                <a:latin typeface=".SF NS"/>
              </a:rPr>
              <a:t> is the actor interacting with the </a:t>
            </a:r>
            <a:r>
              <a:rPr lang="en-GB" b="1" dirty="0" err="1">
                <a:solidFill>
                  <a:srgbClr val="0E0E0E"/>
                </a:solidFill>
                <a:effectLst/>
                <a:latin typeface=".SF NS"/>
              </a:rPr>
              <a:t>OrderSystem</a:t>
            </a:r>
            <a:r>
              <a:rPr lang="en-GB" dirty="0">
                <a:solidFill>
                  <a:srgbClr val="0E0E0E"/>
                </a:solidFill>
                <a:effectLst/>
                <a:latin typeface=".SF NS"/>
              </a:rPr>
              <a:t> (the system under consideration) and the </a:t>
            </a:r>
            <a:r>
              <a:rPr lang="en-GB" b="1" dirty="0">
                <a:solidFill>
                  <a:srgbClr val="0E0E0E"/>
                </a:solidFill>
                <a:effectLst/>
                <a:latin typeface=".SF NS"/>
              </a:rPr>
              <a:t>Database</a:t>
            </a:r>
            <a:r>
              <a:rPr lang="en-GB" dirty="0">
                <a:solidFill>
                  <a:srgbClr val="0E0E0E"/>
                </a:solidFill>
                <a:effectLst/>
                <a:latin typeface=".SF NS"/>
              </a:rPr>
              <a:t> (external system).</a:t>
            </a:r>
          </a:p>
          <a:p>
            <a:r>
              <a:rPr lang="en-GB" dirty="0">
                <a:solidFill>
                  <a:srgbClr val="0E0E0E"/>
                </a:solidFill>
                <a:effectLst/>
                <a:latin typeface=".SF NS"/>
              </a:rPr>
              <a:t>• </a:t>
            </a:r>
            <a:r>
              <a:rPr lang="en-GB" b="1" dirty="0">
                <a:solidFill>
                  <a:srgbClr val="0E0E0E"/>
                </a:solidFill>
                <a:effectLst/>
                <a:latin typeface=".SF NS"/>
              </a:rPr>
              <a:t>Messages:</a:t>
            </a:r>
            <a:r>
              <a:rPr lang="en-GB" dirty="0">
                <a:solidFill>
                  <a:srgbClr val="0E0E0E"/>
                </a:solidFill>
                <a:effectLst/>
                <a:latin typeface=".SF NS"/>
              </a:rPr>
              <a:t> The arrows indicate messages exchanged:</a:t>
            </a:r>
          </a:p>
          <a:p>
            <a:r>
              <a:rPr lang="en-GB" dirty="0">
                <a:solidFill>
                  <a:srgbClr val="0E0E0E"/>
                </a:solidFill>
                <a:effectLst/>
                <a:latin typeface=".SF NS"/>
              </a:rPr>
              <a:t>• The customer places an order, which the system validates.</a:t>
            </a:r>
          </a:p>
          <a:p>
            <a:r>
              <a:rPr lang="en-GB" dirty="0">
                <a:solidFill>
                  <a:srgbClr val="0E0E0E"/>
                </a:solidFill>
                <a:effectLst/>
                <a:latin typeface=".SF NS"/>
              </a:rPr>
              <a:t>• The order is saved in the database, and the system confirms the order back to the customer.</a:t>
            </a:r>
          </a:p>
          <a:p>
            <a:r>
              <a:rPr lang="en-GB" dirty="0">
                <a:solidFill>
                  <a:srgbClr val="0E0E0E"/>
                </a:solidFill>
                <a:effectLst/>
                <a:latin typeface=".SF NS"/>
              </a:rPr>
              <a:t>• </a:t>
            </a:r>
            <a:r>
              <a:rPr lang="en-GB" b="1" dirty="0">
                <a:solidFill>
                  <a:srgbClr val="0E0E0E"/>
                </a:solidFill>
                <a:effectLst/>
                <a:latin typeface=".SF NS"/>
              </a:rPr>
              <a:t>Flow of Control:</a:t>
            </a:r>
            <a:r>
              <a:rPr lang="en-GB" dirty="0">
                <a:solidFill>
                  <a:srgbClr val="0E0E0E"/>
                </a:solidFill>
                <a:effectLst/>
                <a:latin typeface=".SF NS"/>
              </a:rPr>
              <a:t> The sequence of arrows represents the order of operations, showing how the system processes the customer’s request.</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Conclusion</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Sequence diagrams are a vital part of OOAD, enabling the visualization of object interactions within specific scenarios. They help in understanding dynamic </a:t>
            </a:r>
            <a:r>
              <a:rPr lang="en-GB" dirty="0" err="1">
                <a:solidFill>
                  <a:srgbClr val="0E0E0E"/>
                </a:solidFill>
                <a:effectLst/>
                <a:latin typeface=".SF NS"/>
              </a:rPr>
              <a:t>behavior</a:t>
            </a:r>
            <a:r>
              <a:rPr lang="en-GB" dirty="0">
                <a:solidFill>
                  <a:srgbClr val="0E0E0E"/>
                </a:solidFill>
                <a:effectLst/>
                <a:latin typeface=".SF NS"/>
              </a:rPr>
              <a:t>, clarifying use cases, identifying responsibilities, and facilitating communication and documentation throughout the development process.</a:t>
            </a:r>
          </a:p>
          <a:p>
            <a:endParaRPr lang="en-BD" dirty="0"/>
          </a:p>
        </p:txBody>
      </p:sp>
      <p:sp>
        <p:nvSpPr>
          <p:cNvPr id="4" name="Slide Number Placeholder 3"/>
          <p:cNvSpPr>
            <a:spLocks noGrp="1"/>
          </p:cNvSpPr>
          <p:nvPr>
            <p:ph type="sldNum" sz="quarter" idx="5"/>
          </p:nvPr>
        </p:nvSpPr>
        <p:spPr/>
        <p:txBody>
          <a:bodyPr/>
          <a:lstStyle/>
          <a:p>
            <a:fld id="{6622F93C-A3CE-8F4E-BF72-4D613292EEAA}" type="slidenum">
              <a:rPr lang="en-BD" smtClean="0"/>
              <a:t>9</a:t>
            </a:fld>
            <a:endParaRPr lang="en-BD"/>
          </a:p>
        </p:txBody>
      </p:sp>
    </p:spTree>
    <p:extLst>
      <p:ext uri="{BB962C8B-B14F-4D97-AF65-F5344CB8AC3E}">
        <p14:creationId xmlns:p14="http://schemas.microsoft.com/office/powerpoint/2010/main" val="10493519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solidFill>
                  <a:srgbClr val="0E0E0E"/>
                </a:solidFill>
                <a:effectLst/>
                <a:latin typeface=".SF NS"/>
              </a:rPr>
              <a:t>Sequence Diagram: Mill Manager Interacting with Farmers and Customers to Sell Rice and Buy Paddy</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This sequence diagram illustrates the interactions between a </a:t>
            </a:r>
            <a:r>
              <a:rPr lang="en-GB" b="1" dirty="0">
                <a:solidFill>
                  <a:srgbClr val="0E0E0E"/>
                </a:solidFill>
                <a:effectLst/>
                <a:latin typeface=".SF NS"/>
              </a:rPr>
              <a:t>Mill Manager</a:t>
            </a:r>
            <a:r>
              <a:rPr lang="en-GB" dirty="0">
                <a:solidFill>
                  <a:srgbClr val="0E0E0E"/>
                </a:solidFill>
                <a:effectLst/>
                <a:latin typeface=".SF NS"/>
              </a:rPr>
              <a:t>, </a:t>
            </a:r>
            <a:r>
              <a:rPr lang="en-GB" b="1" dirty="0">
                <a:solidFill>
                  <a:srgbClr val="0E0E0E"/>
                </a:solidFill>
                <a:effectLst/>
                <a:latin typeface=".SF NS"/>
              </a:rPr>
              <a:t>Farmers</a:t>
            </a:r>
            <a:r>
              <a:rPr lang="en-GB" dirty="0">
                <a:solidFill>
                  <a:srgbClr val="0E0E0E"/>
                </a:solidFill>
                <a:effectLst/>
                <a:latin typeface=".SF NS"/>
              </a:rPr>
              <a:t>, </a:t>
            </a:r>
            <a:r>
              <a:rPr lang="en-GB" b="1" dirty="0">
                <a:solidFill>
                  <a:srgbClr val="0E0E0E"/>
                </a:solidFill>
                <a:effectLst/>
                <a:latin typeface=".SF NS"/>
              </a:rPr>
              <a:t>Customers</a:t>
            </a:r>
            <a:r>
              <a:rPr lang="en-GB" dirty="0">
                <a:solidFill>
                  <a:srgbClr val="0E0E0E"/>
                </a:solidFill>
                <a:effectLst/>
                <a:latin typeface=".SF NS"/>
              </a:rPr>
              <a:t>, and the </a:t>
            </a:r>
            <a:r>
              <a:rPr lang="en-GB" b="1" dirty="0">
                <a:solidFill>
                  <a:srgbClr val="0E0E0E"/>
                </a:solidFill>
                <a:effectLst/>
                <a:latin typeface=".SF NS"/>
              </a:rPr>
              <a:t>System</a:t>
            </a:r>
            <a:r>
              <a:rPr lang="en-GB" dirty="0">
                <a:solidFill>
                  <a:srgbClr val="0E0E0E"/>
                </a:solidFill>
                <a:effectLst/>
                <a:latin typeface=".SF NS"/>
              </a:rPr>
              <a:t> during the processes of selling rice to customers and buying paddy from farmers. The diagram captures the flow of messages exchanged throughout these transactions.</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Components: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 </a:t>
            </a:r>
            <a:r>
              <a:rPr lang="en-GB" b="1" dirty="0">
                <a:solidFill>
                  <a:srgbClr val="0E0E0E"/>
                </a:solidFill>
                <a:effectLst/>
                <a:latin typeface=".SF NS"/>
              </a:rPr>
              <a:t>Mill Manager:</a:t>
            </a:r>
            <a:r>
              <a:rPr lang="en-GB" dirty="0">
                <a:solidFill>
                  <a:srgbClr val="0E0E0E"/>
                </a:solidFill>
                <a:effectLst/>
                <a:latin typeface=".SF NS"/>
              </a:rPr>
              <a:t> The individual responsible for purchasing paddy from farmers and selling rice to customers.</a:t>
            </a:r>
          </a:p>
          <a:p>
            <a:r>
              <a:rPr lang="en-GB" dirty="0">
                <a:solidFill>
                  <a:srgbClr val="0E0E0E"/>
                </a:solidFill>
                <a:effectLst/>
                <a:latin typeface=".SF NS"/>
              </a:rPr>
              <a:t>• </a:t>
            </a:r>
            <a:r>
              <a:rPr lang="en-GB" b="1" dirty="0">
                <a:solidFill>
                  <a:srgbClr val="0E0E0E"/>
                </a:solidFill>
                <a:effectLst/>
                <a:latin typeface=".SF NS"/>
              </a:rPr>
              <a:t>Farmers:</a:t>
            </a:r>
            <a:r>
              <a:rPr lang="en-GB" dirty="0">
                <a:solidFill>
                  <a:srgbClr val="0E0E0E"/>
                </a:solidFill>
                <a:effectLst/>
                <a:latin typeface=".SF NS"/>
              </a:rPr>
              <a:t> The individuals selling paddy to the mill manager.</a:t>
            </a:r>
          </a:p>
          <a:p>
            <a:r>
              <a:rPr lang="en-GB" dirty="0">
                <a:solidFill>
                  <a:srgbClr val="0E0E0E"/>
                </a:solidFill>
                <a:effectLst/>
                <a:latin typeface=".SF NS"/>
              </a:rPr>
              <a:t>• </a:t>
            </a:r>
            <a:r>
              <a:rPr lang="en-GB" b="1" dirty="0">
                <a:solidFill>
                  <a:srgbClr val="0E0E0E"/>
                </a:solidFill>
                <a:effectLst/>
                <a:latin typeface=".SF NS"/>
              </a:rPr>
              <a:t>Customers:</a:t>
            </a:r>
            <a:r>
              <a:rPr lang="en-GB" dirty="0">
                <a:solidFill>
                  <a:srgbClr val="0E0E0E"/>
                </a:solidFill>
                <a:effectLst/>
                <a:latin typeface=".SF NS"/>
              </a:rPr>
              <a:t> The buyers looking to purchase rice.</a:t>
            </a:r>
          </a:p>
          <a:p>
            <a:r>
              <a:rPr lang="en-GB" dirty="0">
                <a:solidFill>
                  <a:srgbClr val="0E0E0E"/>
                </a:solidFill>
                <a:effectLst/>
                <a:latin typeface=".SF NS"/>
              </a:rPr>
              <a:t>• </a:t>
            </a:r>
            <a:r>
              <a:rPr lang="en-GB" b="1" dirty="0">
                <a:solidFill>
                  <a:srgbClr val="0E0E0E"/>
                </a:solidFill>
                <a:effectLst/>
                <a:latin typeface=".SF NS"/>
              </a:rPr>
              <a:t>System:</a:t>
            </a:r>
            <a:r>
              <a:rPr lang="en-GB" dirty="0">
                <a:solidFill>
                  <a:srgbClr val="0E0E0E"/>
                </a:solidFill>
                <a:effectLst/>
                <a:latin typeface=".SF NS"/>
              </a:rPr>
              <a:t> The digital platform facilitating all transactions.</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Sequence of Interactions: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1. Mill Manager Buys Paddy from Farmers: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Times New Roman" panose="02020603050405020304" pitchFamily="18" charset="0"/>
              </a:rPr>
              <a:t>1. </a:t>
            </a:r>
            <a:r>
              <a:rPr lang="en-GB" b="1" dirty="0">
                <a:solidFill>
                  <a:srgbClr val="0E0E0E"/>
                </a:solidFill>
                <a:effectLst/>
                <a:latin typeface=".SF NS"/>
              </a:rPr>
              <a:t>Browse Available Paddy:</a:t>
            </a:r>
            <a:endParaRPr lang="en-GB" dirty="0">
              <a:solidFill>
                <a:srgbClr val="0E0E0E"/>
              </a:solidFill>
              <a:effectLst/>
              <a:latin typeface=".SF NS"/>
            </a:endParaRPr>
          </a:p>
          <a:p>
            <a:r>
              <a:rPr lang="en-GB" dirty="0">
                <a:solidFill>
                  <a:srgbClr val="0E0E0E"/>
                </a:solidFill>
                <a:effectLst/>
                <a:latin typeface=".SF NS"/>
              </a:rPr>
              <a:t>• The mill manager accesses the system to view listings of paddy available for sale by farmers.</a:t>
            </a:r>
          </a:p>
          <a:p>
            <a:r>
              <a:rPr lang="en-GB" dirty="0">
                <a:solidFill>
                  <a:srgbClr val="0E0E0E"/>
                </a:solidFill>
                <a:effectLst/>
                <a:latin typeface="Times New Roman" panose="02020603050405020304" pitchFamily="18" charset="0"/>
              </a:rPr>
              <a:t>2. </a:t>
            </a:r>
            <a:r>
              <a:rPr lang="en-GB" b="1" dirty="0">
                <a:solidFill>
                  <a:srgbClr val="0E0E0E"/>
                </a:solidFill>
                <a:effectLst/>
                <a:latin typeface=".SF NS"/>
              </a:rPr>
              <a:t>Selects Farmer’s Paddy:</a:t>
            </a:r>
            <a:endParaRPr lang="en-GB" dirty="0">
              <a:solidFill>
                <a:srgbClr val="0E0E0E"/>
              </a:solidFill>
              <a:effectLst/>
              <a:latin typeface=".SF NS"/>
            </a:endParaRPr>
          </a:p>
          <a:p>
            <a:r>
              <a:rPr lang="en-GB" dirty="0">
                <a:solidFill>
                  <a:srgbClr val="0E0E0E"/>
                </a:solidFill>
                <a:effectLst/>
                <a:latin typeface=".SF NS"/>
              </a:rPr>
              <a:t>• The mill manager selects a specific farmer’s paddy and sends a purchase request to the system.</a:t>
            </a:r>
          </a:p>
          <a:p>
            <a:r>
              <a:rPr lang="en-GB" dirty="0">
                <a:solidFill>
                  <a:srgbClr val="0E0E0E"/>
                </a:solidFill>
                <a:effectLst/>
                <a:latin typeface="Times New Roman" panose="02020603050405020304" pitchFamily="18" charset="0"/>
              </a:rPr>
              <a:t>3. </a:t>
            </a:r>
            <a:r>
              <a:rPr lang="en-GB" b="1" dirty="0">
                <a:solidFill>
                  <a:srgbClr val="0E0E0E"/>
                </a:solidFill>
                <a:effectLst/>
                <a:latin typeface=".SF NS"/>
              </a:rPr>
              <a:t>System Notifies Farmer:</a:t>
            </a:r>
            <a:endParaRPr lang="en-GB" dirty="0">
              <a:solidFill>
                <a:srgbClr val="0E0E0E"/>
              </a:solidFill>
              <a:effectLst/>
              <a:latin typeface=".SF NS"/>
            </a:endParaRPr>
          </a:p>
          <a:p>
            <a:r>
              <a:rPr lang="en-GB" dirty="0">
                <a:solidFill>
                  <a:srgbClr val="0E0E0E"/>
                </a:solidFill>
                <a:effectLst/>
                <a:latin typeface=".SF NS"/>
              </a:rPr>
              <a:t>• The system notifies the farmer of the mill manager’s purchase request, providing details for review.</a:t>
            </a:r>
          </a:p>
          <a:p>
            <a:r>
              <a:rPr lang="en-GB" dirty="0">
                <a:solidFill>
                  <a:srgbClr val="0E0E0E"/>
                </a:solidFill>
                <a:effectLst/>
                <a:latin typeface="Times New Roman" panose="02020603050405020304" pitchFamily="18" charset="0"/>
              </a:rPr>
              <a:t>4. </a:t>
            </a:r>
            <a:r>
              <a:rPr lang="en-GB" b="1" dirty="0">
                <a:solidFill>
                  <a:srgbClr val="0E0E0E"/>
                </a:solidFill>
                <a:effectLst/>
                <a:latin typeface=".SF NS"/>
              </a:rPr>
              <a:t>Farmer Accepts or Negotiates:</a:t>
            </a:r>
            <a:endParaRPr lang="en-GB" dirty="0">
              <a:solidFill>
                <a:srgbClr val="0E0E0E"/>
              </a:solidFill>
              <a:effectLst/>
              <a:latin typeface=".SF NS"/>
            </a:endParaRPr>
          </a:p>
          <a:p>
            <a:r>
              <a:rPr lang="en-GB" dirty="0">
                <a:solidFill>
                  <a:srgbClr val="0E0E0E"/>
                </a:solidFill>
                <a:effectLst/>
                <a:latin typeface=".SF NS"/>
              </a:rPr>
              <a:t>• The farmer reviews the request and can accept the terms or negotiate through the system.</a:t>
            </a:r>
          </a:p>
          <a:p>
            <a:r>
              <a:rPr lang="en-GB" dirty="0">
                <a:solidFill>
                  <a:srgbClr val="0E0E0E"/>
                </a:solidFill>
                <a:effectLst/>
                <a:latin typeface="Times New Roman" panose="02020603050405020304" pitchFamily="18" charset="0"/>
              </a:rPr>
              <a:t>5. </a:t>
            </a:r>
            <a:r>
              <a:rPr lang="en-GB" b="1" dirty="0">
                <a:solidFill>
                  <a:srgbClr val="0E0E0E"/>
                </a:solidFill>
                <a:effectLst/>
                <a:latin typeface=".SF NS"/>
              </a:rPr>
              <a:t>Order Confirmation:</a:t>
            </a:r>
            <a:endParaRPr lang="en-GB" dirty="0">
              <a:solidFill>
                <a:srgbClr val="0E0E0E"/>
              </a:solidFill>
              <a:effectLst/>
              <a:latin typeface=".SF NS"/>
            </a:endParaRPr>
          </a:p>
          <a:p>
            <a:r>
              <a:rPr lang="en-GB" dirty="0">
                <a:solidFill>
                  <a:srgbClr val="0E0E0E"/>
                </a:solidFill>
                <a:effectLst/>
                <a:latin typeface=".SF NS"/>
              </a:rPr>
              <a:t>• Once the farmer accepts the terms, the system processes the order confirmation and updates both parties.</a:t>
            </a:r>
          </a:p>
          <a:p>
            <a:r>
              <a:rPr lang="en-GB" dirty="0">
                <a:solidFill>
                  <a:srgbClr val="0E0E0E"/>
                </a:solidFill>
                <a:effectLst/>
                <a:latin typeface="Times New Roman" panose="02020603050405020304" pitchFamily="18" charset="0"/>
              </a:rPr>
              <a:t>6. </a:t>
            </a:r>
            <a:r>
              <a:rPr lang="en-GB" b="1" dirty="0">
                <a:solidFill>
                  <a:srgbClr val="0E0E0E"/>
                </a:solidFill>
                <a:effectLst/>
                <a:latin typeface=".SF NS"/>
              </a:rPr>
              <a:t>Farmer Delivers Paddy:</a:t>
            </a:r>
            <a:endParaRPr lang="en-GB" dirty="0">
              <a:solidFill>
                <a:srgbClr val="0E0E0E"/>
              </a:solidFill>
              <a:effectLst/>
              <a:latin typeface=".SF NS"/>
            </a:endParaRPr>
          </a:p>
          <a:p>
            <a:r>
              <a:rPr lang="en-GB" dirty="0">
                <a:solidFill>
                  <a:srgbClr val="0E0E0E"/>
                </a:solidFill>
                <a:effectLst/>
                <a:latin typeface=".SF NS"/>
              </a:rPr>
              <a:t>• The farmer delivers the paddy to the mill, as agreed in the order confirmation.</a:t>
            </a:r>
          </a:p>
          <a:p>
            <a:r>
              <a:rPr lang="en-GB" dirty="0">
                <a:solidFill>
                  <a:srgbClr val="0E0E0E"/>
                </a:solidFill>
                <a:effectLst/>
                <a:latin typeface="Times New Roman" panose="02020603050405020304" pitchFamily="18" charset="0"/>
              </a:rPr>
              <a:t>7. </a:t>
            </a:r>
            <a:r>
              <a:rPr lang="en-GB" b="1" dirty="0">
                <a:solidFill>
                  <a:srgbClr val="0E0E0E"/>
                </a:solidFill>
                <a:effectLst/>
                <a:latin typeface=".SF NS"/>
              </a:rPr>
              <a:t>Quality Inspection:</a:t>
            </a:r>
            <a:endParaRPr lang="en-GB" dirty="0">
              <a:solidFill>
                <a:srgbClr val="0E0E0E"/>
              </a:solidFill>
              <a:effectLst/>
              <a:latin typeface=".SF NS"/>
            </a:endParaRPr>
          </a:p>
          <a:p>
            <a:r>
              <a:rPr lang="en-GB" dirty="0">
                <a:solidFill>
                  <a:srgbClr val="0E0E0E"/>
                </a:solidFill>
                <a:effectLst/>
                <a:latin typeface=".SF NS"/>
              </a:rPr>
              <a:t>• The mill manager inspects the paddy quality upon delivery and confirms acceptance through the system.</a:t>
            </a:r>
          </a:p>
          <a:p>
            <a:r>
              <a:rPr lang="en-GB" dirty="0">
                <a:solidFill>
                  <a:srgbClr val="0E0E0E"/>
                </a:solidFill>
                <a:effectLst/>
                <a:latin typeface="Times New Roman" panose="02020603050405020304" pitchFamily="18" charset="0"/>
              </a:rPr>
              <a:t>8. </a:t>
            </a:r>
            <a:r>
              <a:rPr lang="en-GB" b="1" dirty="0">
                <a:solidFill>
                  <a:srgbClr val="0E0E0E"/>
                </a:solidFill>
                <a:effectLst/>
                <a:latin typeface=".SF NS"/>
              </a:rPr>
              <a:t>System Records Transaction:</a:t>
            </a:r>
            <a:endParaRPr lang="en-GB" dirty="0">
              <a:solidFill>
                <a:srgbClr val="0E0E0E"/>
              </a:solidFill>
              <a:effectLst/>
              <a:latin typeface=".SF NS"/>
            </a:endParaRPr>
          </a:p>
          <a:p>
            <a:r>
              <a:rPr lang="en-GB" dirty="0">
                <a:solidFill>
                  <a:srgbClr val="0E0E0E"/>
                </a:solidFill>
                <a:effectLst/>
                <a:latin typeface=".SF NS"/>
              </a:rPr>
              <a:t>• The system records the transaction, updating the inventory and notifying both the mill manager and farmer.</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2. Mill Manager Sells Rice to Customers: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Times New Roman" panose="02020603050405020304" pitchFamily="18" charset="0"/>
              </a:rPr>
              <a:t>1. </a:t>
            </a:r>
            <a:r>
              <a:rPr lang="en-GB" b="1" dirty="0">
                <a:solidFill>
                  <a:srgbClr val="0E0E0E"/>
                </a:solidFill>
                <a:effectLst/>
                <a:latin typeface=".SF NS"/>
              </a:rPr>
              <a:t>View Rice Inventory:</a:t>
            </a:r>
            <a:endParaRPr lang="en-GB" dirty="0">
              <a:solidFill>
                <a:srgbClr val="0E0E0E"/>
              </a:solidFill>
              <a:effectLst/>
              <a:latin typeface=".SF NS"/>
            </a:endParaRPr>
          </a:p>
          <a:p>
            <a:r>
              <a:rPr lang="en-GB" dirty="0">
                <a:solidFill>
                  <a:srgbClr val="0E0E0E"/>
                </a:solidFill>
                <a:effectLst/>
                <a:latin typeface=".SF NS"/>
              </a:rPr>
              <a:t>• The mill manager accesses the system to check the available rice inventory.</a:t>
            </a:r>
          </a:p>
          <a:p>
            <a:r>
              <a:rPr lang="en-GB" dirty="0">
                <a:solidFill>
                  <a:srgbClr val="0E0E0E"/>
                </a:solidFill>
                <a:effectLst/>
                <a:latin typeface="Times New Roman" panose="02020603050405020304" pitchFamily="18" charset="0"/>
              </a:rPr>
              <a:t>2. </a:t>
            </a:r>
            <a:r>
              <a:rPr lang="en-GB" b="1" dirty="0">
                <a:solidFill>
                  <a:srgbClr val="0E0E0E"/>
                </a:solidFill>
                <a:effectLst/>
                <a:latin typeface=".SF NS"/>
              </a:rPr>
              <a:t>Customer Places Order:</a:t>
            </a:r>
            <a:endParaRPr lang="en-GB" dirty="0">
              <a:solidFill>
                <a:srgbClr val="0E0E0E"/>
              </a:solidFill>
              <a:effectLst/>
              <a:latin typeface=".SF NS"/>
            </a:endParaRPr>
          </a:p>
          <a:p>
            <a:r>
              <a:rPr lang="en-GB" dirty="0">
                <a:solidFill>
                  <a:srgbClr val="0E0E0E"/>
                </a:solidFill>
                <a:effectLst/>
                <a:latin typeface=".SF NS"/>
              </a:rPr>
              <a:t>• The customer browses the rice listings and places an order through the system.</a:t>
            </a:r>
          </a:p>
          <a:p>
            <a:r>
              <a:rPr lang="en-GB" dirty="0">
                <a:solidFill>
                  <a:srgbClr val="0E0E0E"/>
                </a:solidFill>
                <a:effectLst/>
                <a:latin typeface="Times New Roman" panose="02020603050405020304" pitchFamily="18" charset="0"/>
              </a:rPr>
              <a:t>3. </a:t>
            </a:r>
            <a:r>
              <a:rPr lang="en-GB" b="1" dirty="0">
                <a:solidFill>
                  <a:srgbClr val="0E0E0E"/>
                </a:solidFill>
                <a:effectLst/>
                <a:latin typeface=".SF NS"/>
              </a:rPr>
              <a:t>System Notifies Mill Manager:</a:t>
            </a:r>
            <a:endParaRPr lang="en-GB" dirty="0">
              <a:solidFill>
                <a:srgbClr val="0E0E0E"/>
              </a:solidFill>
              <a:effectLst/>
              <a:latin typeface=".SF NS"/>
            </a:endParaRPr>
          </a:p>
          <a:p>
            <a:r>
              <a:rPr lang="en-GB" dirty="0">
                <a:solidFill>
                  <a:srgbClr val="0E0E0E"/>
                </a:solidFill>
                <a:effectLst/>
                <a:latin typeface=".SF NS"/>
              </a:rPr>
              <a:t>• The system notifies the mill manager of the customer’s order details for processing.</a:t>
            </a:r>
          </a:p>
          <a:p>
            <a:r>
              <a:rPr lang="en-GB" dirty="0">
                <a:solidFill>
                  <a:srgbClr val="0E0E0E"/>
                </a:solidFill>
                <a:effectLst/>
                <a:latin typeface="Times New Roman" panose="02020603050405020304" pitchFamily="18" charset="0"/>
              </a:rPr>
              <a:t>4. </a:t>
            </a:r>
            <a:r>
              <a:rPr lang="en-GB" b="1" dirty="0">
                <a:solidFill>
                  <a:srgbClr val="0E0E0E"/>
                </a:solidFill>
                <a:effectLst/>
                <a:latin typeface=".SF NS"/>
              </a:rPr>
              <a:t>Confirm Order:</a:t>
            </a:r>
            <a:endParaRPr lang="en-GB" dirty="0">
              <a:solidFill>
                <a:srgbClr val="0E0E0E"/>
              </a:solidFill>
              <a:effectLst/>
              <a:latin typeface=".SF NS"/>
            </a:endParaRPr>
          </a:p>
          <a:p>
            <a:r>
              <a:rPr lang="en-GB" dirty="0">
                <a:solidFill>
                  <a:srgbClr val="0E0E0E"/>
                </a:solidFill>
                <a:effectLst/>
                <a:latin typeface=".SF NS"/>
              </a:rPr>
              <a:t>• The mill manager reviews the order and confirms it in the system.</a:t>
            </a:r>
          </a:p>
          <a:p>
            <a:r>
              <a:rPr lang="en-GB" dirty="0">
                <a:solidFill>
                  <a:srgbClr val="0E0E0E"/>
                </a:solidFill>
                <a:effectLst/>
                <a:latin typeface="Times New Roman" panose="02020603050405020304" pitchFamily="18" charset="0"/>
              </a:rPr>
              <a:t>5. </a:t>
            </a:r>
            <a:r>
              <a:rPr lang="en-GB" b="1" dirty="0">
                <a:solidFill>
                  <a:srgbClr val="0E0E0E"/>
                </a:solidFill>
                <a:effectLst/>
                <a:latin typeface=".SF NS"/>
              </a:rPr>
              <a:t>Prepare for Delivery:</a:t>
            </a:r>
            <a:endParaRPr lang="en-GB" dirty="0">
              <a:solidFill>
                <a:srgbClr val="0E0E0E"/>
              </a:solidFill>
              <a:effectLst/>
              <a:latin typeface=".SF NS"/>
            </a:endParaRPr>
          </a:p>
          <a:p>
            <a:r>
              <a:rPr lang="en-GB" dirty="0">
                <a:solidFill>
                  <a:srgbClr val="0E0E0E"/>
                </a:solidFill>
                <a:effectLst/>
                <a:latin typeface=".SF NS"/>
              </a:rPr>
              <a:t>• The mill manager prepares the ordered rice for delivery and updates the order status.</a:t>
            </a:r>
          </a:p>
          <a:p>
            <a:r>
              <a:rPr lang="en-GB" dirty="0">
                <a:solidFill>
                  <a:srgbClr val="0E0E0E"/>
                </a:solidFill>
                <a:effectLst/>
                <a:latin typeface="Times New Roman" panose="02020603050405020304" pitchFamily="18" charset="0"/>
              </a:rPr>
              <a:t>6. </a:t>
            </a:r>
            <a:r>
              <a:rPr lang="en-GB" b="1" dirty="0">
                <a:solidFill>
                  <a:srgbClr val="0E0E0E"/>
                </a:solidFill>
                <a:effectLst/>
                <a:latin typeface=".SF NS"/>
              </a:rPr>
              <a:t>Notify Customer:</a:t>
            </a:r>
            <a:endParaRPr lang="en-GB" dirty="0">
              <a:solidFill>
                <a:srgbClr val="0E0E0E"/>
              </a:solidFill>
              <a:effectLst/>
              <a:latin typeface=".SF NS"/>
            </a:endParaRPr>
          </a:p>
          <a:p>
            <a:r>
              <a:rPr lang="en-GB" dirty="0">
                <a:solidFill>
                  <a:srgbClr val="0E0E0E"/>
                </a:solidFill>
                <a:effectLst/>
                <a:latin typeface=".SF NS"/>
              </a:rPr>
              <a:t>• The system notifies the customer of the order status and estimated delivery time.</a:t>
            </a:r>
          </a:p>
          <a:p>
            <a:r>
              <a:rPr lang="en-GB" dirty="0">
                <a:solidFill>
                  <a:srgbClr val="0E0E0E"/>
                </a:solidFill>
                <a:effectLst/>
                <a:latin typeface="Times New Roman" panose="02020603050405020304" pitchFamily="18" charset="0"/>
              </a:rPr>
              <a:t>7. </a:t>
            </a:r>
            <a:r>
              <a:rPr lang="en-GB" b="1" dirty="0">
                <a:solidFill>
                  <a:srgbClr val="0E0E0E"/>
                </a:solidFill>
                <a:effectLst/>
                <a:latin typeface=".SF NS"/>
              </a:rPr>
              <a:t>Delivery of Rice:</a:t>
            </a:r>
            <a:endParaRPr lang="en-GB" dirty="0">
              <a:solidFill>
                <a:srgbClr val="0E0E0E"/>
              </a:solidFill>
              <a:effectLst/>
              <a:latin typeface=".SF NS"/>
            </a:endParaRPr>
          </a:p>
          <a:p>
            <a:r>
              <a:rPr lang="en-GB" dirty="0">
                <a:solidFill>
                  <a:srgbClr val="0E0E0E"/>
                </a:solidFill>
                <a:effectLst/>
                <a:latin typeface=".SF NS"/>
              </a:rPr>
              <a:t>• The rice is delivered to the customer.</a:t>
            </a:r>
          </a:p>
          <a:p>
            <a:r>
              <a:rPr lang="en-GB" dirty="0">
                <a:solidFill>
                  <a:srgbClr val="0E0E0E"/>
                </a:solidFill>
                <a:effectLst/>
                <a:latin typeface="Times New Roman" panose="02020603050405020304" pitchFamily="18" charset="0"/>
              </a:rPr>
              <a:t>8. </a:t>
            </a:r>
            <a:r>
              <a:rPr lang="en-GB" b="1" dirty="0">
                <a:solidFill>
                  <a:srgbClr val="0E0E0E"/>
                </a:solidFill>
                <a:effectLst/>
                <a:latin typeface=".SF NS"/>
              </a:rPr>
              <a:t>Customer Confirms Receipt:</a:t>
            </a:r>
            <a:endParaRPr lang="en-GB" dirty="0">
              <a:solidFill>
                <a:srgbClr val="0E0E0E"/>
              </a:solidFill>
              <a:effectLst/>
              <a:latin typeface=".SF NS"/>
            </a:endParaRPr>
          </a:p>
          <a:p>
            <a:r>
              <a:rPr lang="en-GB" dirty="0">
                <a:solidFill>
                  <a:srgbClr val="0E0E0E"/>
                </a:solidFill>
                <a:effectLst/>
                <a:latin typeface=".SF NS"/>
              </a:rPr>
              <a:t>• The customer confirms receipt of the rice in the system.</a:t>
            </a:r>
          </a:p>
          <a:p>
            <a:r>
              <a:rPr lang="en-GB" dirty="0">
                <a:solidFill>
                  <a:srgbClr val="0E0E0E"/>
                </a:solidFill>
                <a:effectLst/>
                <a:latin typeface="Times New Roman" panose="02020603050405020304" pitchFamily="18" charset="0"/>
              </a:rPr>
              <a:t>9. </a:t>
            </a:r>
            <a:r>
              <a:rPr lang="en-GB" b="1" dirty="0">
                <a:solidFill>
                  <a:srgbClr val="0E0E0E"/>
                </a:solidFill>
                <a:effectLst/>
                <a:latin typeface=".SF NS"/>
              </a:rPr>
              <a:t>System Records Sale:</a:t>
            </a:r>
            <a:endParaRPr lang="en-GB" dirty="0">
              <a:solidFill>
                <a:srgbClr val="0E0E0E"/>
              </a:solidFill>
              <a:effectLst/>
              <a:latin typeface=".SF NS"/>
            </a:endParaRPr>
          </a:p>
          <a:p>
            <a:r>
              <a:rPr lang="en-GB" dirty="0">
                <a:solidFill>
                  <a:srgbClr val="0E0E0E"/>
                </a:solidFill>
                <a:effectLst/>
                <a:latin typeface=".SF NS"/>
              </a:rPr>
              <a:t>• The system records the sale transaction and updates inventory accordingly.</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Visual Representation:</a:t>
            </a:r>
            <a:endParaRPr lang="en-GB" dirty="0">
              <a:solidFill>
                <a:srgbClr val="0E0E0E"/>
              </a:solidFill>
              <a:effectLst/>
              <a:latin typeface=".SF NS"/>
            </a:endParaRPr>
          </a:p>
          <a:p>
            <a:br>
              <a:rPr lang="en-GB" dirty="0">
                <a:effectLst/>
                <a:latin typeface="Helvetica" pitchFamily="2" charset="0"/>
              </a:rPr>
            </a:br>
            <a:endParaRPr lang="en-GB" dirty="0">
              <a:effectLst/>
              <a:latin typeface="Helvetica" pitchFamily="2" charset="0"/>
            </a:endParaRP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Mill Manager   |          |    System       |          |  Farmer   |          |   Customer      |</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                            |                          |</a:t>
            </a:r>
          </a:p>
          <a:p>
            <a:r>
              <a:rPr lang="en-GB" dirty="0">
                <a:solidFill>
                  <a:srgbClr val="9BA2B1"/>
                </a:solidFill>
                <a:effectLst/>
                <a:latin typeface="Courier" panose="02070309020205020404" pitchFamily="49" charset="0"/>
              </a:rPr>
              <a:t>       |   Browse Available Paddy   |                            |                          |</a:t>
            </a:r>
          </a:p>
          <a:p>
            <a:r>
              <a:rPr lang="en-GB" dirty="0">
                <a:solidFill>
                  <a:srgbClr val="9BA2B1"/>
                </a:solidFill>
                <a:effectLst/>
                <a:latin typeface="Courier" panose="02070309020205020404" pitchFamily="49" charset="0"/>
              </a:rPr>
              <a:t>       |---------------------------&gt;|                            |                          |</a:t>
            </a:r>
          </a:p>
          <a:p>
            <a:r>
              <a:rPr lang="en-GB" dirty="0">
                <a:solidFill>
                  <a:srgbClr val="9BA2B1"/>
                </a:solidFill>
                <a:effectLst/>
                <a:latin typeface="Courier" panose="02070309020205020404" pitchFamily="49" charset="0"/>
              </a:rPr>
              <a:t>       |                           |  Display Paddy Listings     |                          |</a:t>
            </a:r>
          </a:p>
          <a:p>
            <a:r>
              <a:rPr lang="en-GB" dirty="0">
                <a:solidFill>
                  <a:srgbClr val="9BA2B1"/>
                </a:solidFill>
                <a:effectLst/>
                <a:latin typeface="Courier" panose="02070309020205020404" pitchFamily="49" charset="0"/>
              </a:rPr>
              <a:t>       |                           |----------------------------&gt;|                          |</a:t>
            </a:r>
          </a:p>
          <a:p>
            <a:r>
              <a:rPr lang="en-GB" dirty="0">
                <a:solidFill>
                  <a:srgbClr val="9BA2B1"/>
                </a:solidFill>
                <a:effectLst/>
                <a:latin typeface="Courier" panose="02070309020205020404" pitchFamily="49" charset="0"/>
              </a:rPr>
              <a:t>       |                           |                            |                          |</a:t>
            </a:r>
          </a:p>
          <a:p>
            <a:r>
              <a:rPr lang="en-GB" dirty="0">
                <a:solidFill>
                  <a:srgbClr val="9BA2B1"/>
                </a:solidFill>
                <a:effectLst/>
                <a:latin typeface="Courier" panose="02070309020205020404" pitchFamily="49" charset="0"/>
              </a:rPr>
              <a:t>       |   Select Farmer</a:t>
            </a:r>
            <a:r>
              <a:rPr lang="en-GB" dirty="0">
                <a:solidFill>
                  <a:srgbClr val="88B966"/>
                </a:solidFill>
                <a:effectLst/>
                <a:latin typeface="Courier" panose="02070309020205020404" pitchFamily="49" charset="0"/>
              </a:rPr>
              <a:t>'s Paddy    |                            |                          |</a:t>
            </a:r>
          </a:p>
          <a:p>
            <a:r>
              <a:rPr lang="en-GB" dirty="0">
                <a:solidFill>
                  <a:srgbClr val="88B966"/>
                </a:solidFill>
                <a:effectLst/>
                <a:latin typeface="Courier" panose="02070309020205020404" pitchFamily="49" charset="0"/>
              </a:rPr>
              <a:t>       |---------------------------&gt;|                            |                          |</a:t>
            </a:r>
          </a:p>
          <a:p>
            <a:r>
              <a:rPr lang="en-GB" dirty="0">
                <a:solidFill>
                  <a:srgbClr val="88B966"/>
                </a:solidFill>
                <a:effectLst/>
                <a:latin typeface="Courier" panose="02070309020205020404" pitchFamily="49" charset="0"/>
              </a:rPr>
              <a:t>       |                           |   Send Purchase Request     |                          |</a:t>
            </a:r>
          </a:p>
          <a:p>
            <a:r>
              <a:rPr lang="en-GB" dirty="0">
                <a:solidFill>
                  <a:srgbClr val="88B966"/>
                </a:solidFill>
                <a:effectLst/>
                <a:latin typeface="Courier" panose="02070309020205020404" pitchFamily="49" charset="0"/>
              </a:rPr>
              <a:t>       |                           |----------------------------&gt;|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Notify Farmer of Request  |                            |                          |</a:t>
            </a:r>
          </a:p>
          <a:p>
            <a:r>
              <a:rPr lang="en-GB" dirty="0">
                <a:solidFill>
                  <a:srgbClr val="88B966"/>
                </a:solidFill>
                <a:effectLst/>
                <a:latin typeface="Courier" panose="02070309020205020404" pitchFamily="49" charset="0"/>
              </a:rPr>
              <a:t>       |&lt;---------------------------|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Accept/Negotiate Terms   |                            |                          |</a:t>
            </a:r>
          </a:p>
          <a:p>
            <a:r>
              <a:rPr lang="en-GB" dirty="0">
                <a:solidFill>
                  <a:srgbClr val="88B966"/>
                </a:solidFill>
                <a:effectLst/>
                <a:latin typeface="Courier" panose="02070309020205020404" pitchFamily="49" charset="0"/>
              </a:rPr>
              <a:t>       |---------------------------&gt;|                            |                          |</a:t>
            </a:r>
          </a:p>
          <a:p>
            <a:r>
              <a:rPr lang="en-GB" dirty="0">
                <a:solidFill>
                  <a:srgbClr val="88B966"/>
                </a:solidFill>
                <a:effectLst/>
                <a:latin typeface="Courier" panose="02070309020205020404" pitchFamily="49" charset="0"/>
              </a:rPr>
              <a:t>       |                           |  Process Order Confirmation  |                          |</a:t>
            </a:r>
          </a:p>
          <a:p>
            <a:r>
              <a:rPr lang="en-GB" dirty="0">
                <a:solidFill>
                  <a:srgbClr val="88B966"/>
                </a:solidFill>
                <a:effectLst/>
                <a:latin typeface="Courier" panose="02070309020205020404" pitchFamily="49" charset="0"/>
              </a:rPr>
              <a:t>       |                           |----------------------------&gt;|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Farmer Delivers Paddy|                            |                          |</a:t>
            </a:r>
          </a:p>
          <a:p>
            <a:r>
              <a:rPr lang="en-GB" dirty="0">
                <a:solidFill>
                  <a:srgbClr val="88B966"/>
                </a:solidFill>
                <a:effectLst/>
                <a:latin typeface="Courier" panose="02070309020205020404" pitchFamily="49" charset="0"/>
              </a:rPr>
              <a:t>       |---------------------------&gt;|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Quality Inspection        |                            |                          |</a:t>
            </a:r>
          </a:p>
          <a:p>
            <a:r>
              <a:rPr lang="en-GB" dirty="0">
                <a:solidFill>
                  <a:srgbClr val="88B966"/>
                </a:solidFill>
                <a:effectLst/>
                <a:latin typeface="Courier" panose="02070309020205020404" pitchFamily="49" charset="0"/>
              </a:rPr>
              <a:t>       |---------------------------&gt;|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Record Transaction        |                            |                          |</a:t>
            </a:r>
          </a:p>
          <a:p>
            <a:r>
              <a:rPr lang="en-GB" dirty="0">
                <a:solidFill>
                  <a:srgbClr val="88B966"/>
                </a:solidFill>
                <a:effectLst/>
                <a:latin typeface="Courier" panose="02070309020205020404" pitchFamily="49" charset="0"/>
              </a:rPr>
              <a:t>       |&lt;---------------------------|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View Rice Inventory       |                            |                          |</a:t>
            </a:r>
          </a:p>
          <a:p>
            <a:r>
              <a:rPr lang="en-GB" dirty="0">
                <a:solidFill>
                  <a:srgbClr val="88B966"/>
                </a:solidFill>
                <a:effectLst/>
                <a:latin typeface="Courier" panose="02070309020205020404" pitchFamily="49" charset="0"/>
              </a:rPr>
              <a:t>       |---------------------------&gt;|                            |                          |</a:t>
            </a:r>
          </a:p>
          <a:p>
            <a:r>
              <a:rPr lang="en-GB" dirty="0">
                <a:solidFill>
                  <a:srgbClr val="88B966"/>
                </a:solidFill>
                <a:effectLst/>
                <a:latin typeface="Courier" panose="02070309020205020404" pitchFamily="49" charset="0"/>
              </a:rPr>
              <a:t>       |                           |  Display Rice Inventory     |                          |</a:t>
            </a:r>
          </a:p>
          <a:p>
            <a:r>
              <a:rPr lang="en-GB" dirty="0">
                <a:solidFill>
                  <a:srgbClr val="88B966"/>
                </a:solidFill>
                <a:effectLst/>
                <a:latin typeface="Courier" panose="02070309020205020404" pitchFamily="49" charset="0"/>
              </a:rPr>
              <a:t>       |                           |----------------------------&gt;|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Customer Places Order     |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   Notify Mill Manager      |                          |</a:t>
            </a:r>
          </a:p>
          <a:p>
            <a:r>
              <a:rPr lang="en-GB" dirty="0">
                <a:solidFill>
                  <a:srgbClr val="88B966"/>
                </a:solidFill>
                <a:effectLst/>
                <a:latin typeface="Courier" panose="02070309020205020404" pitchFamily="49" charset="0"/>
              </a:rPr>
              <a:t>       |&lt;---------------------------|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Confirm Order             |                            |                          |</a:t>
            </a:r>
          </a:p>
          <a:p>
            <a:r>
              <a:rPr lang="en-GB" dirty="0">
                <a:solidFill>
                  <a:srgbClr val="88B966"/>
                </a:solidFill>
                <a:effectLst/>
                <a:latin typeface="Courier" panose="02070309020205020404" pitchFamily="49" charset="0"/>
              </a:rPr>
              <a:t>       |---------------------------&gt;|                            |                          |</a:t>
            </a:r>
          </a:p>
          <a:p>
            <a:r>
              <a:rPr lang="en-GB" dirty="0">
                <a:solidFill>
                  <a:srgbClr val="88B966"/>
                </a:solidFill>
                <a:effectLst/>
                <a:latin typeface="Courier" panose="02070309020205020404" pitchFamily="49" charset="0"/>
              </a:rPr>
              <a:t>       |                           |  Prepare for Delivery       |                          |</a:t>
            </a:r>
          </a:p>
          <a:p>
            <a:r>
              <a:rPr lang="en-GB" dirty="0">
                <a:solidFill>
                  <a:srgbClr val="88B966"/>
                </a:solidFill>
                <a:effectLst/>
                <a:latin typeface="Courier" panose="02070309020205020404" pitchFamily="49" charset="0"/>
              </a:rPr>
              <a:t>       |                           |----------------------------&gt;|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Notify Customer           |                            |                          |</a:t>
            </a:r>
          </a:p>
          <a:p>
            <a:r>
              <a:rPr lang="en-GB" dirty="0">
                <a:solidFill>
                  <a:srgbClr val="88B966"/>
                </a:solidFill>
                <a:effectLst/>
                <a:latin typeface="Courier" panose="02070309020205020404" pitchFamily="49" charset="0"/>
              </a:rPr>
              <a:t>       |---------------------------&gt;|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Delivery of Rice      |                            |                          |</a:t>
            </a:r>
          </a:p>
          <a:p>
            <a:r>
              <a:rPr lang="en-GB" dirty="0">
                <a:solidFill>
                  <a:srgbClr val="88B966"/>
                </a:solidFill>
                <a:effectLst/>
                <a:latin typeface="Courier" panose="02070309020205020404" pitchFamily="49" charset="0"/>
              </a:rPr>
              <a:t>       |---------------------------&gt;|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Confirm Receipt           |                            |                          |</a:t>
            </a:r>
          </a:p>
          <a:p>
            <a:r>
              <a:rPr lang="en-GB" dirty="0">
                <a:solidFill>
                  <a:srgbClr val="88B966"/>
                </a:solidFill>
                <a:effectLst/>
                <a:latin typeface="Courier" panose="02070309020205020404" pitchFamily="49" charset="0"/>
              </a:rPr>
              <a:t>       |&lt;---------------------------|                            |                          |</a:t>
            </a:r>
          </a:p>
          <a:p>
            <a:r>
              <a:rPr lang="en-GB" dirty="0">
                <a:solidFill>
                  <a:srgbClr val="88B966"/>
                </a:solidFill>
                <a:effectLst/>
                <a:latin typeface="Courier" panose="02070309020205020404" pitchFamily="49" charset="0"/>
              </a:rPr>
              <a:t>       |                           |                            |                          |</a:t>
            </a:r>
          </a:p>
          <a:p>
            <a:r>
              <a:rPr lang="en-GB" dirty="0">
                <a:solidFill>
                  <a:srgbClr val="88B966"/>
                </a:solidFill>
                <a:effectLst/>
                <a:latin typeface="Courier" panose="02070309020205020404" pitchFamily="49" charset="0"/>
              </a:rPr>
              <a:t>       |   Record Sale               |                            |                          |</a:t>
            </a:r>
          </a:p>
          <a:p>
            <a:r>
              <a:rPr lang="en-GB" dirty="0">
                <a:solidFill>
                  <a:srgbClr val="88B966"/>
                </a:solidFill>
                <a:effectLst/>
                <a:latin typeface="Courier" panose="02070309020205020404" pitchFamily="49" charset="0"/>
              </a:rPr>
              <a:t>       |&lt;---------------------------|                            |                          |</a:t>
            </a:r>
          </a:p>
          <a:p>
            <a:r>
              <a:rPr lang="en-GB" dirty="0">
                <a:solidFill>
                  <a:srgbClr val="88B966"/>
                </a:solidFill>
                <a:effectLst/>
                <a:latin typeface="Courier" panose="02070309020205020404" pitchFamily="49" charset="0"/>
              </a:rPr>
              <a:t>       |                           |                            |                          |</a:t>
            </a:r>
          </a:p>
          <a:p>
            <a:br>
              <a:rPr lang="en-GB" dirty="0">
                <a:effectLst/>
                <a:latin typeface="Helvetica" pitchFamily="2" charset="0"/>
              </a:rPr>
            </a:br>
            <a:endParaRPr lang="en-GB" dirty="0">
              <a:effectLst/>
              <a:latin typeface="Helvetica" pitchFamily="2" charset="0"/>
            </a:endParaRPr>
          </a:p>
          <a:p>
            <a:r>
              <a:rPr lang="en-GB" b="1" dirty="0">
                <a:solidFill>
                  <a:srgbClr val="0E0E0E"/>
                </a:solidFill>
                <a:effectLst/>
                <a:latin typeface=".SF NS"/>
              </a:rPr>
              <a:t>Conclusion:</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This sequence diagram provides a clear visualization of the interactions between the mill manager, farmers, customers, and the system during the processes of buying paddy and selling rice. It highlights the key steps involved in each transaction, ensuring a smooth and efficient operation for all parties.</a:t>
            </a:r>
          </a:p>
          <a:p>
            <a:endParaRPr lang="en-BD" dirty="0"/>
          </a:p>
        </p:txBody>
      </p:sp>
      <p:sp>
        <p:nvSpPr>
          <p:cNvPr id="4" name="Slide Number Placeholder 3"/>
          <p:cNvSpPr>
            <a:spLocks noGrp="1"/>
          </p:cNvSpPr>
          <p:nvPr>
            <p:ph type="sldNum" sz="quarter" idx="5"/>
          </p:nvPr>
        </p:nvSpPr>
        <p:spPr/>
        <p:txBody>
          <a:bodyPr/>
          <a:lstStyle/>
          <a:p>
            <a:fld id="{6622F93C-A3CE-8F4E-BF72-4D613292EEAA}" type="slidenum">
              <a:rPr lang="en-BD" smtClean="0"/>
              <a:t>10</a:t>
            </a:fld>
            <a:endParaRPr lang="en-BD"/>
          </a:p>
        </p:txBody>
      </p:sp>
    </p:spTree>
    <p:extLst>
      <p:ext uri="{BB962C8B-B14F-4D97-AF65-F5344CB8AC3E}">
        <p14:creationId xmlns:p14="http://schemas.microsoft.com/office/powerpoint/2010/main" val="824280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solidFill>
                  <a:srgbClr val="0E0E0E"/>
                </a:solidFill>
                <a:effectLst/>
                <a:latin typeface=".SF NS"/>
              </a:rPr>
              <a:t>A </a:t>
            </a:r>
            <a:r>
              <a:rPr lang="en-GB" b="1" dirty="0">
                <a:solidFill>
                  <a:srgbClr val="0E0E0E"/>
                </a:solidFill>
                <a:effectLst/>
                <a:latin typeface=".SF NS"/>
              </a:rPr>
              <a:t>State Chart Diagram</a:t>
            </a:r>
            <a:r>
              <a:rPr lang="en-GB" dirty="0">
                <a:solidFill>
                  <a:srgbClr val="0E0E0E"/>
                </a:solidFill>
                <a:effectLst/>
                <a:latin typeface=".SF NS"/>
              </a:rPr>
              <a:t> (or State Diagram) is a type of diagram in Object-Oriented Analysis and Design (OOAD) that models the dynamic </a:t>
            </a:r>
            <a:r>
              <a:rPr lang="en-GB" dirty="0" err="1">
                <a:solidFill>
                  <a:srgbClr val="0E0E0E"/>
                </a:solidFill>
                <a:effectLst/>
                <a:latin typeface=".SF NS"/>
              </a:rPr>
              <a:t>behavior</a:t>
            </a:r>
            <a:r>
              <a:rPr lang="en-GB" dirty="0">
                <a:solidFill>
                  <a:srgbClr val="0E0E0E"/>
                </a:solidFill>
                <a:effectLst/>
                <a:latin typeface=".SF NS"/>
              </a:rPr>
              <a:t> of an object over its lifetime. It represents the different states an object can be in and how it transitions between these states in response to events or conditions.</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Key Features: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 </a:t>
            </a:r>
            <a:r>
              <a:rPr lang="en-GB" b="1" dirty="0">
                <a:solidFill>
                  <a:srgbClr val="0E0E0E"/>
                </a:solidFill>
                <a:effectLst/>
                <a:latin typeface=".SF NS"/>
              </a:rPr>
              <a:t>States:</a:t>
            </a:r>
            <a:r>
              <a:rPr lang="en-GB" dirty="0">
                <a:solidFill>
                  <a:srgbClr val="0E0E0E"/>
                </a:solidFill>
                <a:effectLst/>
                <a:latin typeface=".SF NS"/>
              </a:rPr>
              <a:t> Represents the various conditions or situations in which an object may exist.</a:t>
            </a:r>
          </a:p>
          <a:p>
            <a:r>
              <a:rPr lang="en-GB" dirty="0">
                <a:solidFill>
                  <a:srgbClr val="0E0E0E"/>
                </a:solidFill>
                <a:effectLst/>
                <a:latin typeface=".SF NS"/>
              </a:rPr>
              <a:t>• </a:t>
            </a:r>
            <a:r>
              <a:rPr lang="en-GB" b="1" dirty="0">
                <a:solidFill>
                  <a:srgbClr val="0E0E0E"/>
                </a:solidFill>
                <a:effectLst/>
                <a:latin typeface=".SF NS"/>
              </a:rPr>
              <a:t>Transitions:</a:t>
            </a:r>
            <a:r>
              <a:rPr lang="en-GB" dirty="0">
                <a:solidFill>
                  <a:srgbClr val="0E0E0E"/>
                </a:solidFill>
                <a:effectLst/>
                <a:latin typeface=".SF NS"/>
              </a:rPr>
              <a:t> Arrows showing how an object moves from one state to another, usually triggered by events.</a:t>
            </a:r>
          </a:p>
          <a:p>
            <a:r>
              <a:rPr lang="en-GB" dirty="0">
                <a:solidFill>
                  <a:srgbClr val="0E0E0E"/>
                </a:solidFill>
                <a:effectLst/>
                <a:latin typeface=".SF NS"/>
              </a:rPr>
              <a:t>• </a:t>
            </a:r>
            <a:r>
              <a:rPr lang="en-GB" b="1" dirty="0">
                <a:solidFill>
                  <a:srgbClr val="0E0E0E"/>
                </a:solidFill>
                <a:effectLst/>
                <a:latin typeface=".SF NS"/>
              </a:rPr>
              <a:t>Events:</a:t>
            </a:r>
            <a:r>
              <a:rPr lang="en-GB" dirty="0">
                <a:solidFill>
                  <a:srgbClr val="0E0E0E"/>
                </a:solidFill>
                <a:effectLst/>
                <a:latin typeface=".SF NS"/>
              </a:rPr>
              <a:t> Actions or occurrences that can cause a transition between states.</a:t>
            </a:r>
          </a:p>
          <a:p>
            <a:r>
              <a:rPr lang="en-GB" dirty="0">
                <a:solidFill>
                  <a:srgbClr val="0E0E0E"/>
                </a:solidFill>
                <a:effectLst/>
                <a:latin typeface=".SF NS"/>
              </a:rPr>
              <a:t>• </a:t>
            </a:r>
            <a:r>
              <a:rPr lang="en-GB" b="1" dirty="0">
                <a:solidFill>
                  <a:srgbClr val="0E0E0E"/>
                </a:solidFill>
                <a:effectLst/>
                <a:latin typeface=".SF NS"/>
              </a:rPr>
              <a:t>Actions:</a:t>
            </a:r>
            <a:r>
              <a:rPr lang="en-GB" dirty="0">
                <a:solidFill>
                  <a:srgbClr val="0E0E0E"/>
                </a:solidFill>
                <a:effectLst/>
                <a:latin typeface=".SF NS"/>
              </a:rPr>
              <a:t> Activities that occur as a result of a transition.</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Purpose of State Chart Diagrams: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Times New Roman" panose="02020603050405020304" pitchFamily="18" charset="0"/>
              </a:rPr>
              <a:t>1. </a:t>
            </a:r>
            <a:r>
              <a:rPr lang="en-GB" b="1" dirty="0" err="1">
                <a:solidFill>
                  <a:srgbClr val="0E0E0E"/>
                </a:solidFill>
                <a:effectLst/>
                <a:latin typeface=".SF NS"/>
              </a:rPr>
              <a:t>Modeling</a:t>
            </a:r>
            <a:r>
              <a:rPr lang="en-GB" b="1" dirty="0">
                <a:solidFill>
                  <a:srgbClr val="0E0E0E"/>
                </a:solidFill>
                <a:effectLst/>
                <a:latin typeface=".SF NS"/>
              </a:rPr>
              <a:t> </a:t>
            </a:r>
            <a:r>
              <a:rPr lang="en-GB" b="1" dirty="0" err="1">
                <a:solidFill>
                  <a:srgbClr val="0E0E0E"/>
                </a:solidFill>
                <a:effectLst/>
                <a:latin typeface=".SF NS"/>
              </a:rPr>
              <a:t>Behavior</a:t>
            </a:r>
            <a:r>
              <a:rPr lang="en-GB" b="1" dirty="0">
                <a:solidFill>
                  <a:srgbClr val="0E0E0E"/>
                </a:solidFill>
                <a:effectLst/>
                <a:latin typeface=".SF NS"/>
              </a:rPr>
              <a:t>:</a:t>
            </a:r>
            <a:r>
              <a:rPr lang="en-GB" dirty="0">
                <a:solidFill>
                  <a:srgbClr val="0E0E0E"/>
                </a:solidFill>
                <a:effectLst/>
                <a:latin typeface=".SF NS"/>
              </a:rPr>
              <a:t> Helps in understanding the lifecycle of an object, detailing how it reacts to various events.</a:t>
            </a:r>
          </a:p>
          <a:p>
            <a:r>
              <a:rPr lang="en-GB" dirty="0">
                <a:solidFill>
                  <a:srgbClr val="0E0E0E"/>
                </a:solidFill>
                <a:effectLst/>
                <a:latin typeface="Times New Roman" panose="02020603050405020304" pitchFamily="18" charset="0"/>
              </a:rPr>
              <a:t>2. </a:t>
            </a:r>
            <a:r>
              <a:rPr lang="en-GB" b="1" dirty="0">
                <a:solidFill>
                  <a:srgbClr val="0E0E0E"/>
                </a:solidFill>
                <a:effectLst/>
                <a:latin typeface=".SF NS"/>
              </a:rPr>
              <a:t>Visualizing Complex Logic:</a:t>
            </a:r>
            <a:r>
              <a:rPr lang="en-GB" dirty="0">
                <a:solidFill>
                  <a:srgbClr val="0E0E0E"/>
                </a:solidFill>
                <a:effectLst/>
                <a:latin typeface=".SF NS"/>
              </a:rPr>
              <a:t> Makes it easier to visualize complex state-dependent </a:t>
            </a:r>
            <a:r>
              <a:rPr lang="en-GB" dirty="0" err="1">
                <a:solidFill>
                  <a:srgbClr val="0E0E0E"/>
                </a:solidFill>
                <a:effectLst/>
                <a:latin typeface=".SF NS"/>
              </a:rPr>
              <a:t>behavior</a:t>
            </a:r>
            <a:r>
              <a:rPr lang="en-GB" dirty="0">
                <a:solidFill>
                  <a:srgbClr val="0E0E0E"/>
                </a:solidFill>
                <a:effectLst/>
                <a:latin typeface=".SF NS"/>
              </a:rPr>
              <a:t> and transitions.</a:t>
            </a:r>
          </a:p>
          <a:p>
            <a:r>
              <a:rPr lang="en-GB" dirty="0">
                <a:solidFill>
                  <a:srgbClr val="0E0E0E"/>
                </a:solidFill>
                <a:effectLst/>
                <a:latin typeface="Times New Roman" panose="02020603050405020304" pitchFamily="18" charset="0"/>
              </a:rPr>
              <a:t>3. </a:t>
            </a:r>
            <a:r>
              <a:rPr lang="en-GB" b="1" dirty="0">
                <a:solidFill>
                  <a:srgbClr val="0E0E0E"/>
                </a:solidFill>
                <a:effectLst/>
                <a:latin typeface=".SF NS"/>
              </a:rPr>
              <a:t>Clarifying Requirements:</a:t>
            </a:r>
            <a:r>
              <a:rPr lang="en-GB" dirty="0">
                <a:solidFill>
                  <a:srgbClr val="0E0E0E"/>
                </a:solidFill>
                <a:effectLst/>
                <a:latin typeface=".SF NS"/>
              </a:rPr>
              <a:t> Aids in clarifying requirements by showing how an object should behave in different scenarios.</a:t>
            </a:r>
          </a:p>
          <a:p>
            <a:r>
              <a:rPr lang="en-GB" dirty="0">
                <a:solidFill>
                  <a:srgbClr val="0E0E0E"/>
                </a:solidFill>
                <a:effectLst/>
                <a:latin typeface="Times New Roman" panose="02020603050405020304" pitchFamily="18" charset="0"/>
              </a:rPr>
              <a:t>4. </a:t>
            </a:r>
            <a:r>
              <a:rPr lang="en-GB" b="1" dirty="0">
                <a:solidFill>
                  <a:srgbClr val="0E0E0E"/>
                </a:solidFill>
                <a:effectLst/>
                <a:latin typeface=".SF NS"/>
              </a:rPr>
              <a:t>Identifying States and Events:</a:t>
            </a:r>
            <a:r>
              <a:rPr lang="en-GB" dirty="0">
                <a:solidFill>
                  <a:srgbClr val="0E0E0E"/>
                </a:solidFill>
                <a:effectLst/>
                <a:latin typeface=".SF NS"/>
              </a:rPr>
              <a:t> Helps in identifying the key states and events necessary for an object’s functionality, which can inform design decisions.</a:t>
            </a:r>
          </a:p>
          <a:p>
            <a:r>
              <a:rPr lang="en-GB" dirty="0">
                <a:solidFill>
                  <a:srgbClr val="0E0E0E"/>
                </a:solidFill>
                <a:effectLst/>
                <a:latin typeface="Times New Roman" panose="02020603050405020304" pitchFamily="18" charset="0"/>
              </a:rPr>
              <a:t>5. </a:t>
            </a:r>
            <a:r>
              <a:rPr lang="en-GB" b="1" dirty="0">
                <a:solidFill>
                  <a:srgbClr val="0E0E0E"/>
                </a:solidFill>
                <a:effectLst/>
                <a:latin typeface=".SF NS"/>
              </a:rPr>
              <a:t>Improving Communication:</a:t>
            </a:r>
            <a:r>
              <a:rPr lang="en-GB" dirty="0">
                <a:solidFill>
                  <a:srgbClr val="0E0E0E"/>
                </a:solidFill>
                <a:effectLst/>
                <a:latin typeface=".SF NS"/>
              </a:rPr>
              <a:t> Serves as a communication tool among stakeholders, such as developers, designers, and clients, to ensure everyone has a shared understanding of the system </a:t>
            </a:r>
            <a:r>
              <a:rPr lang="en-GB" dirty="0" err="1">
                <a:solidFill>
                  <a:srgbClr val="0E0E0E"/>
                </a:solidFill>
                <a:effectLst/>
                <a:latin typeface=".SF NS"/>
              </a:rPr>
              <a:t>behavior</a:t>
            </a:r>
            <a:r>
              <a:rPr lang="en-GB" dirty="0">
                <a:solidFill>
                  <a:srgbClr val="0E0E0E"/>
                </a:solidFill>
                <a:effectLst/>
                <a:latin typeface=".SF NS"/>
              </a:rPr>
              <a:t>.</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Example Use Cases: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 </a:t>
            </a:r>
            <a:r>
              <a:rPr lang="en-GB" dirty="0" err="1">
                <a:solidFill>
                  <a:srgbClr val="0E0E0E"/>
                </a:solidFill>
                <a:effectLst/>
                <a:latin typeface=".SF NS"/>
              </a:rPr>
              <a:t>Modeling</a:t>
            </a:r>
            <a:r>
              <a:rPr lang="en-GB" dirty="0">
                <a:solidFill>
                  <a:srgbClr val="0E0E0E"/>
                </a:solidFill>
                <a:effectLst/>
                <a:latin typeface=".SF NS"/>
              </a:rPr>
              <a:t> the states of an order in an e-commerce system (e.g., “Pending,” “Shipped,” “Delivered”).</a:t>
            </a:r>
          </a:p>
          <a:p>
            <a:r>
              <a:rPr lang="en-GB" dirty="0">
                <a:solidFill>
                  <a:srgbClr val="0E0E0E"/>
                </a:solidFill>
                <a:effectLst/>
                <a:latin typeface=".SF NS"/>
              </a:rPr>
              <a:t>• Describing the various states of a traffic light system (e.g., “Red,” “Green,” “Yellow”).</a:t>
            </a:r>
          </a:p>
          <a:p>
            <a:r>
              <a:rPr lang="en-GB" dirty="0">
                <a:solidFill>
                  <a:srgbClr val="0E0E0E"/>
                </a:solidFill>
                <a:effectLst/>
                <a:latin typeface=".SF NS"/>
              </a:rPr>
              <a:t>• Representing user authentication processes (e.g., “Logged Out,” “Logged In,” “Locked Out”).</a:t>
            </a: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In summary, state chart diagrams are crucial in OOAD for illustrating how an object behaves in response to different events, which enhances understanding and communication in the design and development process.</a:t>
            </a:r>
          </a:p>
          <a:p>
            <a:endParaRPr lang="en-BD" dirty="0"/>
          </a:p>
        </p:txBody>
      </p:sp>
      <p:sp>
        <p:nvSpPr>
          <p:cNvPr id="4" name="Slide Number Placeholder 3"/>
          <p:cNvSpPr>
            <a:spLocks noGrp="1"/>
          </p:cNvSpPr>
          <p:nvPr>
            <p:ph type="sldNum" sz="quarter" idx="5"/>
          </p:nvPr>
        </p:nvSpPr>
        <p:spPr/>
        <p:txBody>
          <a:bodyPr/>
          <a:lstStyle/>
          <a:p>
            <a:fld id="{6622F93C-A3CE-8F4E-BF72-4D613292EEAA}" type="slidenum">
              <a:rPr lang="en-BD" smtClean="0"/>
              <a:t>11</a:t>
            </a:fld>
            <a:endParaRPr lang="en-BD"/>
          </a:p>
        </p:txBody>
      </p:sp>
    </p:spTree>
    <p:extLst>
      <p:ext uri="{BB962C8B-B14F-4D97-AF65-F5344CB8AC3E}">
        <p14:creationId xmlns:p14="http://schemas.microsoft.com/office/powerpoint/2010/main" val="6081717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solidFill>
                  <a:srgbClr val="0E0E0E"/>
                </a:solidFill>
                <a:effectLst/>
                <a:latin typeface=".SF NS"/>
              </a:rPr>
              <a:t>Database Schema in Object-Oriented Analysis and Design (OOAD)</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Definition:</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A </a:t>
            </a:r>
            <a:r>
              <a:rPr lang="en-GB" b="1" dirty="0">
                <a:solidFill>
                  <a:srgbClr val="0E0E0E"/>
                </a:solidFill>
                <a:effectLst/>
                <a:latin typeface=".SF NS"/>
              </a:rPr>
              <a:t>database schema</a:t>
            </a:r>
            <a:r>
              <a:rPr lang="en-GB" dirty="0">
                <a:solidFill>
                  <a:srgbClr val="0E0E0E"/>
                </a:solidFill>
                <a:effectLst/>
                <a:latin typeface=".SF NS"/>
              </a:rPr>
              <a:t> is the organizational blueprint of a database that defines its structure, including the tables, fields, data types, relationships, constraints, and indexes. It specifies how data is organized and how different entities within the database interact with each other.</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Why Use a Database Schema in OOAD:</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Times New Roman" panose="02020603050405020304" pitchFamily="18" charset="0"/>
              </a:rPr>
              <a:t>1. </a:t>
            </a:r>
            <a:r>
              <a:rPr lang="en-GB" b="1" dirty="0">
                <a:solidFill>
                  <a:srgbClr val="0E0E0E"/>
                </a:solidFill>
                <a:effectLst/>
                <a:latin typeface=".SF NS"/>
              </a:rPr>
              <a:t>Data Organization:</a:t>
            </a:r>
            <a:r>
              <a:rPr lang="en-GB" dirty="0">
                <a:solidFill>
                  <a:srgbClr val="0E0E0E"/>
                </a:solidFill>
                <a:effectLst/>
                <a:latin typeface=".SF NS"/>
              </a:rPr>
              <a:t> A schema helps organize data efficiently, ensuring that it is stored in a structured manner for easy retrieval and manipulation.</a:t>
            </a:r>
          </a:p>
          <a:p>
            <a:r>
              <a:rPr lang="en-GB" dirty="0">
                <a:solidFill>
                  <a:srgbClr val="0E0E0E"/>
                </a:solidFill>
                <a:effectLst/>
                <a:latin typeface="Times New Roman" panose="02020603050405020304" pitchFamily="18" charset="0"/>
              </a:rPr>
              <a:t>2. </a:t>
            </a:r>
            <a:r>
              <a:rPr lang="en-GB" b="1" dirty="0">
                <a:solidFill>
                  <a:srgbClr val="0E0E0E"/>
                </a:solidFill>
                <a:effectLst/>
                <a:latin typeface=".SF NS"/>
              </a:rPr>
              <a:t>Consistency and Integrity:</a:t>
            </a:r>
            <a:r>
              <a:rPr lang="en-GB" dirty="0">
                <a:solidFill>
                  <a:srgbClr val="0E0E0E"/>
                </a:solidFill>
                <a:effectLst/>
                <a:latin typeface=".SF NS"/>
              </a:rPr>
              <a:t> It establishes rules and constraints that maintain data integrity and consistency, preventing invalid data entries and ensuring that relationships between entities are preserved.</a:t>
            </a:r>
          </a:p>
          <a:p>
            <a:r>
              <a:rPr lang="en-GB" dirty="0">
                <a:solidFill>
                  <a:srgbClr val="0E0E0E"/>
                </a:solidFill>
                <a:effectLst/>
                <a:latin typeface="Times New Roman" panose="02020603050405020304" pitchFamily="18" charset="0"/>
              </a:rPr>
              <a:t>3. </a:t>
            </a:r>
            <a:r>
              <a:rPr lang="en-GB" b="1" dirty="0">
                <a:solidFill>
                  <a:srgbClr val="0E0E0E"/>
                </a:solidFill>
                <a:effectLst/>
                <a:latin typeface=".SF NS"/>
              </a:rPr>
              <a:t>Improved Communication:</a:t>
            </a:r>
            <a:r>
              <a:rPr lang="en-GB" dirty="0">
                <a:solidFill>
                  <a:srgbClr val="0E0E0E"/>
                </a:solidFill>
                <a:effectLst/>
                <a:latin typeface=".SF NS"/>
              </a:rPr>
              <a:t> A well-defined schema serves as a communication tool among developers, database administrators, and stakeholders, providing a clear understanding of how data is structured and accessed.</a:t>
            </a:r>
          </a:p>
          <a:p>
            <a:r>
              <a:rPr lang="en-GB" dirty="0">
                <a:solidFill>
                  <a:srgbClr val="0E0E0E"/>
                </a:solidFill>
                <a:effectLst/>
                <a:latin typeface="Times New Roman" panose="02020603050405020304" pitchFamily="18" charset="0"/>
              </a:rPr>
              <a:t>4. </a:t>
            </a:r>
            <a:r>
              <a:rPr lang="en-GB" b="1" dirty="0">
                <a:solidFill>
                  <a:srgbClr val="0E0E0E"/>
                </a:solidFill>
                <a:effectLst/>
                <a:latin typeface=".SF NS"/>
              </a:rPr>
              <a:t>Facilitate Design:</a:t>
            </a:r>
            <a:r>
              <a:rPr lang="en-GB" dirty="0">
                <a:solidFill>
                  <a:srgbClr val="0E0E0E"/>
                </a:solidFill>
                <a:effectLst/>
                <a:latin typeface=".SF NS"/>
              </a:rPr>
              <a:t> It aids in the design of the overall system by mapping out how objects in the application relate to database tables, enhancing the alignment between the application and its underlying data.</a:t>
            </a:r>
          </a:p>
          <a:p>
            <a:r>
              <a:rPr lang="en-GB" dirty="0">
                <a:solidFill>
                  <a:srgbClr val="0E0E0E"/>
                </a:solidFill>
                <a:effectLst/>
                <a:latin typeface="Times New Roman" panose="02020603050405020304" pitchFamily="18" charset="0"/>
              </a:rPr>
              <a:t>5. </a:t>
            </a:r>
            <a:r>
              <a:rPr lang="en-GB" b="1" dirty="0">
                <a:solidFill>
                  <a:srgbClr val="0E0E0E"/>
                </a:solidFill>
                <a:effectLst/>
                <a:latin typeface=".SF NS"/>
              </a:rPr>
              <a:t>Support for Data Retrieval:</a:t>
            </a:r>
            <a:r>
              <a:rPr lang="en-GB" dirty="0">
                <a:solidFill>
                  <a:srgbClr val="0E0E0E"/>
                </a:solidFill>
                <a:effectLst/>
                <a:latin typeface=".SF NS"/>
              </a:rPr>
              <a:t> A schema defines how queries can be constructed to retrieve data efficiently, supporting the implementation of features in the application.</a:t>
            </a:r>
          </a:p>
          <a:p>
            <a:r>
              <a:rPr lang="en-GB" dirty="0">
                <a:solidFill>
                  <a:srgbClr val="0E0E0E"/>
                </a:solidFill>
                <a:effectLst/>
                <a:latin typeface="Times New Roman" panose="02020603050405020304" pitchFamily="18" charset="0"/>
              </a:rPr>
              <a:t>6. </a:t>
            </a:r>
            <a:r>
              <a:rPr lang="en-GB" b="1" dirty="0">
                <a:solidFill>
                  <a:srgbClr val="0E0E0E"/>
                </a:solidFill>
                <a:effectLst/>
                <a:latin typeface=".SF NS"/>
              </a:rPr>
              <a:t>Documentation:</a:t>
            </a:r>
            <a:r>
              <a:rPr lang="en-GB" dirty="0">
                <a:solidFill>
                  <a:srgbClr val="0E0E0E"/>
                </a:solidFill>
                <a:effectLst/>
                <a:latin typeface=".SF NS"/>
              </a:rPr>
              <a:t> The schema serves as documentation for the database structure, making it easier for future developers to understand and maintain the system.</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Conclusion:</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In OOAD, a database schema is crucial for ensuring efficient data management, integrity, and communication within the development team, ultimately supporting the design and functionality of the system.</a:t>
            </a:r>
          </a:p>
          <a:p>
            <a:endParaRPr lang="en-BD" dirty="0"/>
          </a:p>
          <a:p>
            <a:endParaRPr lang="en-BD" dirty="0"/>
          </a:p>
          <a:p>
            <a:r>
              <a:rPr lang="en-GB" b="1" dirty="0">
                <a:solidFill>
                  <a:srgbClr val="0E0E0E"/>
                </a:solidFill>
                <a:effectLst/>
                <a:latin typeface=".SF NS"/>
              </a:rPr>
              <a:t>Sequence Diagram: Farmer Interacting with Mill Manager and System to Sell Paddy</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This sequence diagram illustrates the interactions between a </a:t>
            </a:r>
            <a:r>
              <a:rPr lang="en-GB" b="1" dirty="0">
                <a:solidFill>
                  <a:srgbClr val="0E0E0E"/>
                </a:solidFill>
                <a:effectLst/>
                <a:latin typeface=".SF NS"/>
              </a:rPr>
              <a:t>Farmer</a:t>
            </a:r>
            <a:r>
              <a:rPr lang="en-GB" dirty="0">
                <a:solidFill>
                  <a:srgbClr val="0E0E0E"/>
                </a:solidFill>
                <a:effectLst/>
                <a:latin typeface=".SF NS"/>
              </a:rPr>
              <a:t>, a </a:t>
            </a:r>
            <a:r>
              <a:rPr lang="en-GB" b="1" dirty="0">
                <a:solidFill>
                  <a:srgbClr val="0E0E0E"/>
                </a:solidFill>
                <a:effectLst/>
                <a:latin typeface=".SF NS"/>
              </a:rPr>
              <a:t>Mill Manager</a:t>
            </a:r>
            <a:r>
              <a:rPr lang="en-GB" dirty="0">
                <a:solidFill>
                  <a:srgbClr val="0E0E0E"/>
                </a:solidFill>
                <a:effectLst/>
                <a:latin typeface=".SF NS"/>
              </a:rPr>
              <a:t>, and the </a:t>
            </a:r>
            <a:r>
              <a:rPr lang="en-GB" b="1" dirty="0">
                <a:solidFill>
                  <a:srgbClr val="0E0E0E"/>
                </a:solidFill>
                <a:effectLst/>
                <a:latin typeface=".SF NS"/>
              </a:rPr>
              <a:t>System</a:t>
            </a:r>
            <a:r>
              <a:rPr lang="en-GB" dirty="0">
                <a:solidFill>
                  <a:srgbClr val="0E0E0E"/>
                </a:solidFill>
                <a:effectLst/>
                <a:latin typeface=".SF NS"/>
              </a:rPr>
              <a:t> as the farmer sells their paddy. The diagram captures the flow of messages exchanged during the selling process.</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Components: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 </a:t>
            </a:r>
            <a:r>
              <a:rPr lang="en-GB" b="1" dirty="0">
                <a:solidFill>
                  <a:srgbClr val="0E0E0E"/>
                </a:solidFill>
                <a:effectLst/>
                <a:latin typeface=".SF NS"/>
              </a:rPr>
              <a:t>Farmer:</a:t>
            </a:r>
            <a:r>
              <a:rPr lang="en-GB" dirty="0">
                <a:solidFill>
                  <a:srgbClr val="0E0E0E"/>
                </a:solidFill>
                <a:effectLst/>
                <a:latin typeface=".SF NS"/>
              </a:rPr>
              <a:t> The individual selling paddy.</a:t>
            </a:r>
          </a:p>
          <a:p>
            <a:r>
              <a:rPr lang="en-GB" dirty="0">
                <a:solidFill>
                  <a:srgbClr val="0E0E0E"/>
                </a:solidFill>
                <a:effectLst/>
                <a:latin typeface=".SF NS"/>
              </a:rPr>
              <a:t>• </a:t>
            </a:r>
            <a:r>
              <a:rPr lang="en-GB" b="1" dirty="0">
                <a:solidFill>
                  <a:srgbClr val="0E0E0E"/>
                </a:solidFill>
                <a:effectLst/>
                <a:latin typeface=".SF NS"/>
              </a:rPr>
              <a:t>Mill Manager:</a:t>
            </a:r>
            <a:r>
              <a:rPr lang="en-GB" dirty="0">
                <a:solidFill>
                  <a:srgbClr val="0E0E0E"/>
                </a:solidFill>
                <a:effectLst/>
                <a:latin typeface=".SF NS"/>
              </a:rPr>
              <a:t> The person responsible for purchasing paddy from farmers.</a:t>
            </a:r>
          </a:p>
          <a:p>
            <a:r>
              <a:rPr lang="en-GB" dirty="0">
                <a:solidFill>
                  <a:srgbClr val="0E0E0E"/>
                </a:solidFill>
                <a:effectLst/>
                <a:latin typeface=".SF NS"/>
              </a:rPr>
              <a:t>• </a:t>
            </a:r>
            <a:r>
              <a:rPr lang="en-GB" b="1" dirty="0">
                <a:solidFill>
                  <a:srgbClr val="0E0E0E"/>
                </a:solidFill>
                <a:effectLst/>
                <a:latin typeface=".SF NS"/>
              </a:rPr>
              <a:t>System:</a:t>
            </a:r>
            <a:r>
              <a:rPr lang="en-GB" dirty="0">
                <a:solidFill>
                  <a:srgbClr val="0E0E0E"/>
                </a:solidFill>
                <a:effectLst/>
                <a:latin typeface=".SF NS"/>
              </a:rPr>
              <a:t> The digital platform facilitating the transaction.</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Sequence of Interactions:</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Times New Roman" panose="02020603050405020304" pitchFamily="18" charset="0"/>
              </a:rPr>
              <a:t>1. </a:t>
            </a:r>
            <a:r>
              <a:rPr lang="en-GB" b="1" dirty="0">
                <a:solidFill>
                  <a:srgbClr val="0E0E0E"/>
                </a:solidFill>
                <a:effectLst/>
                <a:latin typeface=".SF NS"/>
              </a:rPr>
              <a:t>Farmer Lists Paddy for Sale:</a:t>
            </a:r>
            <a:endParaRPr lang="en-GB" dirty="0">
              <a:solidFill>
                <a:srgbClr val="0E0E0E"/>
              </a:solidFill>
              <a:effectLst/>
              <a:latin typeface=".SF NS"/>
            </a:endParaRPr>
          </a:p>
          <a:p>
            <a:r>
              <a:rPr lang="en-GB" dirty="0">
                <a:solidFill>
                  <a:srgbClr val="0E0E0E"/>
                </a:solidFill>
                <a:effectLst/>
                <a:latin typeface=".SF NS"/>
              </a:rPr>
              <a:t>• The farmer initiates the process by submitting details of the harvested paddy (quantity, quality, and price) to the system.</a:t>
            </a:r>
          </a:p>
          <a:p>
            <a:r>
              <a:rPr lang="en-GB" dirty="0">
                <a:solidFill>
                  <a:srgbClr val="0E0E0E"/>
                </a:solidFill>
                <a:effectLst/>
                <a:latin typeface="Times New Roman" panose="02020603050405020304" pitchFamily="18" charset="0"/>
              </a:rPr>
              <a:t>2. </a:t>
            </a:r>
            <a:r>
              <a:rPr lang="en-GB" b="1" dirty="0">
                <a:solidFill>
                  <a:srgbClr val="0E0E0E"/>
                </a:solidFill>
                <a:effectLst/>
                <a:latin typeface=".SF NS"/>
              </a:rPr>
              <a:t>System Displays Paddy Listing:</a:t>
            </a:r>
            <a:endParaRPr lang="en-GB" dirty="0">
              <a:solidFill>
                <a:srgbClr val="0E0E0E"/>
              </a:solidFill>
              <a:effectLst/>
              <a:latin typeface=".SF NS"/>
            </a:endParaRPr>
          </a:p>
          <a:p>
            <a:r>
              <a:rPr lang="en-GB" dirty="0">
                <a:solidFill>
                  <a:srgbClr val="0E0E0E"/>
                </a:solidFill>
                <a:effectLst/>
                <a:latin typeface=".SF NS"/>
              </a:rPr>
              <a:t>• The system confirms the listing and makes the paddy available for mill managers to view.</a:t>
            </a:r>
          </a:p>
          <a:p>
            <a:r>
              <a:rPr lang="en-GB" dirty="0">
                <a:solidFill>
                  <a:srgbClr val="0E0E0E"/>
                </a:solidFill>
                <a:effectLst/>
                <a:latin typeface="Times New Roman" panose="02020603050405020304" pitchFamily="18" charset="0"/>
              </a:rPr>
              <a:t>3. </a:t>
            </a:r>
            <a:r>
              <a:rPr lang="en-GB" b="1" dirty="0">
                <a:solidFill>
                  <a:srgbClr val="0E0E0E"/>
                </a:solidFill>
                <a:effectLst/>
                <a:latin typeface=".SF NS"/>
              </a:rPr>
              <a:t>Mill Manager Browses Available Paddy:</a:t>
            </a:r>
            <a:endParaRPr lang="en-GB" dirty="0">
              <a:solidFill>
                <a:srgbClr val="0E0E0E"/>
              </a:solidFill>
              <a:effectLst/>
              <a:latin typeface=".SF NS"/>
            </a:endParaRPr>
          </a:p>
          <a:p>
            <a:r>
              <a:rPr lang="en-GB" dirty="0">
                <a:solidFill>
                  <a:srgbClr val="0E0E0E"/>
                </a:solidFill>
                <a:effectLst/>
                <a:latin typeface=".SF NS"/>
              </a:rPr>
              <a:t>• The mill manager accesses the system to browse through the available paddy listings, including the farmer’s paddy.</a:t>
            </a:r>
          </a:p>
          <a:p>
            <a:r>
              <a:rPr lang="en-GB" dirty="0">
                <a:solidFill>
                  <a:srgbClr val="0E0E0E"/>
                </a:solidFill>
                <a:effectLst/>
                <a:latin typeface="Times New Roman" panose="02020603050405020304" pitchFamily="18" charset="0"/>
              </a:rPr>
              <a:t>4. </a:t>
            </a:r>
            <a:r>
              <a:rPr lang="en-GB" b="1" dirty="0">
                <a:solidFill>
                  <a:srgbClr val="0E0E0E"/>
                </a:solidFill>
                <a:effectLst/>
                <a:latin typeface=".SF NS"/>
              </a:rPr>
              <a:t>Mill Manager Sends Purchase Request:</a:t>
            </a:r>
            <a:endParaRPr lang="en-GB" dirty="0">
              <a:solidFill>
                <a:srgbClr val="0E0E0E"/>
              </a:solidFill>
              <a:effectLst/>
              <a:latin typeface=".SF NS"/>
            </a:endParaRPr>
          </a:p>
          <a:p>
            <a:r>
              <a:rPr lang="en-GB" dirty="0">
                <a:solidFill>
                  <a:srgbClr val="0E0E0E"/>
                </a:solidFill>
                <a:effectLst/>
                <a:latin typeface=".SF NS"/>
              </a:rPr>
              <a:t>• The mill manager selects the farmer’s paddy and sends a purchase request to the system.</a:t>
            </a:r>
          </a:p>
          <a:p>
            <a:r>
              <a:rPr lang="en-GB" dirty="0">
                <a:solidFill>
                  <a:srgbClr val="0E0E0E"/>
                </a:solidFill>
                <a:effectLst/>
                <a:latin typeface="Times New Roman" panose="02020603050405020304" pitchFamily="18" charset="0"/>
              </a:rPr>
              <a:t>5. </a:t>
            </a:r>
            <a:r>
              <a:rPr lang="en-GB" b="1" dirty="0">
                <a:solidFill>
                  <a:srgbClr val="0E0E0E"/>
                </a:solidFill>
                <a:effectLst/>
                <a:latin typeface=".SF NS"/>
              </a:rPr>
              <a:t>System Notifies Farmer:</a:t>
            </a:r>
            <a:endParaRPr lang="en-GB" dirty="0">
              <a:solidFill>
                <a:srgbClr val="0E0E0E"/>
              </a:solidFill>
              <a:effectLst/>
              <a:latin typeface=".SF NS"/>
            </a:endParaRPr>
          </a:p>
          <a:p>
            <a:r>
              <a:rPr lang="en-GB" dirty="0">
                <a:solidFill>
                  <a:srgbClr val="0E0E0E"/>
                </a:solidFill>
                <a:effectLst/>
                <a:latin typeface=".SF NS"/>
              </a:rPr>
              <a:t>• The system notifies the farmer of the mill manager’s purchase request, providing details for review.</a:t>
            </a:r>
          </a:p>
          <a:p>
            <a:r>
              <a:rPr lang="en-GB" dirty="0">
                <a:solidFill>
                  <a:srgbClr val="0E0E0E"/>
                </a:solidFill>
                <a:effectLst/>
                <a:latin typeface="Times New Roman" panose="02020603050405020304" pitchFamily="18" charset="0"/>
              </a:rPr>
              <a:t>6. </a:t>
            </a:r>
            <a:r>
              <a:rPr lang="en-GB" b="1" dirty="0">
                <a:solidFill>
                  <a:srgbClr val="0E0E0E"/>
                </a:solidFill>
                <a:effectLst/>
                <a:latin typeface=".SF NS"/>
              </a:rPr>
              <a:t>Farmer Accepts or Negotiates Terms:</a:t>
            </a:r>
            <a:endParaRPr lang="en-GB" dirty="0">
              <a:solidFill>
                <a:srgbClr val="0E0E0E"/>
              </a:solidFill>
              <a:effectLst/>
              <a:latin typeface=".SF NS"/>
            </a:endParaRPr>
          </a:p>
          <a:p>
            <a:r>
              <a:rPr lang="en-GB" dirty="0">
                <a:solidFill>
                  <a:srgbClr val="0E0E0E"/>
                </a:solidFill>
                <a:effectLst/>
                <a:latin typeface=".SF NS"/>
              </a:rPr>
              <a:t>• The farmer reviews the request and can either accept the terms or negotiate through the system’s messaging feature.</a:t>
            </a:r>
          </a:p>
          <a:p>
            <a:r>
              <a:rPr lang="en-GB" dirty="0">
                <a:solidFill>
                  <a:srgbClr val="0E0E0E"/>
                </a:solidFill>
                <a:effectLst/>
                <a:latin typeface="Times New Roman" panose="02020603050405020304" pitchFamily="18" charset="0"/>
              </a:rPr>
              <a:t>7. </a:t>
            </a:r>
            <a:r>
              <a:rPr lang="en-GB" b="1" dirty="0">
                <a:solidFill>
                  <a:srgbClr val="0E0E0E"/>
                </a:solidFill>
                <a:effectLst/>
                <a:latin typeface=".SF NS"/>
              </a:rPr>
              <a:t>System Processes Order Confirmation:</a:t>
            </a:r>
            <a:endParaRPr lang="en-GB" dirty="0">
              <a:solidFill>
                <a:srgbClr val="0E0E0E"/>
              </a:solidFill>
              <a:effectLst/>
              <a:latin typeface=".SF NS"/>
            </a:endParaRPr>
          </a:p>
          <a:p>
            <a:r>
              <a:rPr lang="en-GB" dirty="0">
                <a:solidFill>
                  <a:srgbClr val="0E0E0E"/>
                </a:solidFill>
                <a:effectLst/>
                <a:latin typeface=".SF NS"/>
              </a:rPr>
              <a:t>• Once the farmer accepts the terms, the system processes the order confirmation and updates both the farmer and mill manager.</a:t>
            </a:r>
          </a:p>
          <a:p>
            <a:r>
              <a:rPr lang="en-GB" dirty="0">
                <a:solidFill>
                  <a:srgbClr val="0E0E0E"/>
                </a:solidFill>
                <a:effectLst/>
                <a:latin typeface="Times New Roman" panose="02020603050405020304" pitchFamily="18" charset="0"/>
              </a:rPr>
              <a:t>8. </a:t>
            </a:r>
            <a:r>
              <a:rPr lang="en-GB" b="1" dirty="0">
                <a:solidFill>
                  <a:srgbClr val="0E0E0E"/>
                </a:solidFill>
                <a:effectLst/>
                <a:latin typeface=".SF NS"/>
              </a:rPr>
              <a:t>Farmer Delivers Paddy:</a:t>
            </a:r>
            <a:endParaRPr lang="en-GB" dirty="0">
              <a:solidFill>
                <a:srgbClr val="0E0E0E"/>
              </a:solidFill>
              <a:effectLst/>
              <a:latin typeface=".SF NS"/>
            </a:endParaRPr>
          </a:p>
          <a:p>
            <a:r>
              <a:rPr lang="en-GB" dirty="0">
                <a:solidFill>
                  <a:srgbClr val="0E0E0E"/>
                </a:solidFill>
                <a:effectLst/>
                <a:latin typeface=".SF NS"/>
              </a:rPr>
              <a:t>• The farmer delivers the paddy to the mill, as agreed upon in the order confirmation.</a:t>
            </a:r>
          </a:p>
          <a:p>
            <a:r>
              <a:rPr lang="en-GB" dirty="0">
                <a:solidFill>
                  <a:srgbClr val="0E0E0E"/>
                </a:solidFill>
                <a:effectLst/>
                <a:latin typeface="Times New Roman" panose="02020603050405020304" pitchFamily="18" charset="0"/>
              </a:rPr>
              <a:t>9. </a:t>
            </a:r>
            <a:r>
              <a:rPr lang="en-GB" b="1" dirty="0">
                <a:solidFill>
                  <a:srgbClr val="0E0E0E"/>
                </a:solidFill>
                <a:effectLst/>
                <a:latin typeface=".SF NS"/>
              </a:rPr>
              <a:t>Mill Manager Confirms Quality:</a:t>
            </a:r>
            <a:endParaRPr lang="en-GB" dirty="0">
              <a:solidFill>
                <a:srgbClr val="0E0E0E"/>
              </a:solidFill>
              <a:effectLst/>
              <a:latin typeface=".SF NS"/>
            </a:endParaRPr>
          </a:p>
          <a:p>
            <a:r>
              <a:rPr lang="en-GB" dirty="0">
                <a:solidFill>
                  <a:srgbClr val="0E0E0E"/>
                </a:solidFill>
                <a:effectLst/>
                <a:latin typeface=".SF NS"/>
              </a:rPr>
              <a:t>• Upon delivery, the mill manager inspects the paddy quality and confirms acceptance through the system.</a:t>
            </a:r>
          </a:p>
          <a:p>
            <a:r>
              <a:rPr lang="en-GB" dirty="0">
                <a:solidFill>
                  <a:srgbClr val="0E0E0E"/>
                </a:solidFill>
                <a:effectLst/>
                <a:latin typeface="Times New Roman" panose="02020603050405020304" pitchFamily="18" charset="0"/>
              </a:rPr>
              <a:t>10. </a:t>
            </a:r>
            <a:r>
              <a:rPr lang="en-GB" b="1" dirty="0">
                <a:solidFill>
                  <a:srgbClr val="0E0E0E"/>
                </a:solidFill>
                <a:effectLst/>
                <a:latin typeface=".SF NS"/>
              </a:rPr>
              <a:t>System Records Transaction:</a:t>
            </a:r>
            <a:endParaRPr lang="en-GB" dirty="0">
              <a:solidFill>
                <a:srgbClr val="0E0E0E"/>
              </a:solidFill>
              <a:effectLst/>
              <a:latin typeface=".SF NS"/>
            </a:endParaRPr>
          </a:p>
          <a:p>
            <a:r>
              <a:rPr lang="en-GB" dirty="0">
                <a:solidFill>
                  <a:srgbClr val="0E0E0E"/>
                </a:solidFill>
                <a:effectLst/>
                <a:latin typeface=".SF NS"/>
              </a:rPr>
              <a:t>• The system records the transaction, updating the inventory and notifying both parties of the successful sale.</a:t>
            </a:r>
          </a:p>
          <a:p>
            <a:br>
              <a:rPr lang="en-GB" dirty="0">
                <a:solidFill>
                  <a:srgbClr val="0E0E0E"/>
                </a:solidFill>
                <a:effectLst/>
                <a:latin typeface=".SF NS"/>
              </a:rPr>
            </a:br>
            <a:endParaRPr lang="en-GB" dirty="0">
              <a:solidFill>
                <a:srgbClr val="0E0E0E"/>
              </a:solidFill>
              <a:effectLst/>
              <a:latin typeface=".SF NS"/>
            </a:endParaRPr>
          </a:p>
          <a:p>
            <a:r>
              <a:rPr lang="en-GB" b="1" dirty="0">
                <a:solidFill>
                  <a:srgbClr val="0E0E0E"/>
                </a:solidFill>
                <a:effectLst/>
                <a:latin typeface=".SF NS"/>
              </a:rPr>
              <a:t>Visual Representation:</a:t>
            </a:r>
            <a:endParaRPr lang="en-GB" dirty="0">
              <a:solidFill>
                <a:srgbClr val="0E0E0E"/>
              </a:solidFill>
              <a:effectLst/>
              <a:latin typeface=".SF NS"/>
            </a:endParaRPr>
          </a:p>
          <a:p>
            <a:br>
              <a:rPr lang="en-GB" dirty="0">
                <a:effectLst/>
                <a:latin typeface="Helvetica" pitchFamily="2" charset="0"/>
              </a:rPr>
            </a:br>
            <a:endParaRPr lang="en-GB" dirty="0">
              <a:effectLst/>
              <a:latin typeface="Helvetica" pitchFamily="2" charset="0"/>
            </a:endParaRPr>
          </a:p>
          <a:p>
            <a:r>
              <a:rPr lang="en-GB" dirty="0">
                <a:solidFill>
                  <a:srgbClr val="9BA2B1"/>
                </a:solidFill>
                <a:effectLst/>
                <a:latin typeface="Courier" panose="02070309020205020404" pitchFamily="49" charset="0"/>
              </a:rPr>
              <a:t>+-----------+          +-----------------+          +-----------------+</a:t>
            </a:r>
          </a:p>
          <a:p>
            <a:r>
              <a:rPr lang="en-GB" dirty="0">
                <a:solidFill>
                  <a:srgbClr val="9BA2B1"/>
                </a:solidFill>
                <a:effectLst/>
                <a:latin typeface="Courier" panose="02070309020205020404" pitchFamily="49" charset="0"/>
              </a:rPr>
              <a:t>|  Farmer   |          |    System       |          |  Mill Manager   |</a:t>
            </a:r>
          </a:p>
          <a:p>
            <a:r>
              <a:rPr lang="en-GB" dirty="0">
                <a:solidFill>
                  <a:srgbClr val="9BA2B1"/>
                </a:solidFill>
                <a:effectLst/>
                <a:latin typeface="Courier" panose="02070309020205020404" pitchFamily="49" charset="0"/>
              </a:rPr>
              <a:t>+-----------+          +-----------------+          +-----------------+</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List Paddy </a:t>
            </a:r>
            <a:r>
              <a:rPr lang="en-GB" dirty="0">
                <a:solidFill>
                  <a:srgbClr val="B85DD5"/>
                </a:solidFill>
                <a:effectLst/>
                <a:latin typeface="Courier" panose="02070309020205020404" pitchFamily="49" charset="0"/>
              </a:rPr>
              <a:t>for</a:t>
            </a:r>
            <a:r>
              <a:rPr lang="en-GB" dirty="0">
                <a:solidFill>
                  <a:srgbClr val="9BA2B1"/>
                </a:solidFill>
                <a:effectLst/>
                <a:latin typeface="Courier" panose="02070309020205020404" pitchFamily="49" charset="0"/>
              </a:rPr>
              <a:t> Sale()  |                            |</a:t>
            </a:r>
          </a:p>
          <a:p>
            <a:r>
              <a:rPr lang="en-GB" dirty="0">
                <a:solidFill>
                  <a:srgbClr val="9BA2B1"/>
                </a:solidFill>
                <a:effectLst/>
                <a:latin typeface="Courier" panose="02070309020205020404" pitchFamily="49" charset="0"/>
              </a:rPr>
              <a:t>      |--------------------------&gt;|                            |</a:t>
            </a:r>
          </a:p>
          <a:p>
            <a:r>
              <a:rPr lang="en-GB" dirty="0">
                <a:solidFill>
                  <a:srgbClr val="9BA2B1"/>
                </a:solidFill>
                <a:effectLst/>
                <a:latin typeface="Courier" panose="02070309020205020404" pitchFamily="49" charset="0"/>
              </a:rPr>
              <a:t>      |                           |   Display Paddy Listings   |</a:t>
            </a:r>
          </a:p>
          <a:p>
            <a:r>
              <a:rPr lang="en-GB" dirty="0">
                <a:solidFill>
                  <a:srgbClr val="9BA2B1"/>
                </a:solidFill>
                <a:effectLst/>
                <a:latin typeface="Courier" panose="02070309020205020404" pitchFamily="49" charset="0"/>
              </a:rPr>
              <a:t>      |                           |---------------------------&gt;|</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  Browse Available Paddy    |</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|&lt;---------------------------|</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 Send Purchase Request      |</a:t>
            </a:r>
          </a:p>
          <a:p>
            <a:r>
              <a:rPr lang="en-GB" dirty="0">
                <a:solidFill>
                  <a:srgbClr val="9BA2B1"/>
                </a:solidFill>
                <a:effectLst/>
                <a:latin typeface="Courier" panose="02070309020205020404" pitchFamily="49" charset="0"/>
              </a:rPr>
              <a:t>      |                           |---------------------------&gt;|</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Notify Farmer of Request  |                            |</a:t>
            </a:r>
          </a:p>
          <a:p>
            <a:r>
              <a:rPr lang="en-GB" dirty="0">
                <a:solidFill>
                  <a:srgbClr val="9BA2B1"/>
                </a:solidFill>
                <a:effectLst/>
                <a:latin typeface="Courier" panose="02070309020205020404" pitchFamily="49" charset="0"/>
              </a:rPr>
              <a:t>      |&lt;--------------------------|                            |</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Accept/Negotiate Terms   |                            |</a:t>
            </a:r>
          </a:p>
          <a:p>
            <a:r>
              <a:rPr lang="en-GB" dirty="0">
                <a:solidFill>
                  <a:srgbClr val="9BA2B1"/>
                </a:solidFill>
                <a:effectLst/>
                <a:latin typeface="Courier" panose="02070309020205020404" pitchFamily="49" charset="0"/>
              </a:rPr>
              <a:t>      |---------------------------&gt;|                            |</a:t>
            </a:r>
          </a:p>
          <a:p>
            <a:r>
              <a:rPr lang="en-GB" dirty="0">
                <a:solidFill>
                  <a:srgbClr val="9BA2B1"/>
                </a:solidFill>
                <a:effectLst/>
                <a:latin typeface="Courier" panose="02070309020205020404" pitchFamily="49" charset="0"/>
              </a:rPr>
              <a:t>      |                           | Process Order Confirmation  |</a:t>
            </a:r>
          </a:p>
          <a:p>
            <a:r>
              <a:rPr lang="en-GB" dirty="0">
                <a:solidFill>
                  <a:srgbClr val="9BA2B1"/>
                </a:solidFill>
                <a:effectLst/>
                <a:latin typeface="Courier" panose="02070309020205020404" pitchFamily="49" charset="0"/>
              </a:rPr>
              <a:t>      |                           |---------------------------&gt;|</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Deliver Paddy       |                            |</a:t>
            </a:r>
          </a:p>
          <a:p>
            <a:r>
              <a:rPr lang="en-GB" dirty="0">
                <a:solidFill>
                  <a:srgbClr val="9BA2B1"/>
                </a:solidFill>
                <a:effectLst/>
                <a:latin typeface="Courier" panose="02070309020205020404" pitchFamily="49" charset="0"/>
              </a:rPr>
              <a:t>      |---------------------------&gt;|                            |</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 Confirm Quality             |</a:t>
            </a:r>
          </a:p>
          <a:p>
            <a:r>
              <a:rPr lang="en-GB" dirty="0">
                <a:solidFill>
                  <a:srgbClr val="9BA2B1"/>
                </a:solidFill>
                <a:effectLst/>
                <a:latin typeface="Courier" panose="02070309020205020404" pitchFamily="49" charset="0"/>
              </a:rPr>
              <a:t>      |                           |---------------------------&gt;|</a:t>
            </a:r>
          </a:p>
          <a:p>
            <a:r>
              <a:rPr lang="en-GB" dirty="0">
                <a:solidFill>
                  <a:srgbClr val="9BA2B1"/>
                </a:solidFill>
                <a:effectLst/>
                <a:latin typeface="Courier" panose="02070309020205020404" pitchFamily="49" charset="0"/>
              </a:rPr>
              <a:t>      |                           |                            |</a:t>
            </a:r>
          </a:p>
          <a:p>
            <a:r>
              <a:rPr lang="en-GB" dirty="0">
                <a:solidFill>
                  <a:srgbClr val="9BA2B1"/>
                </a:solidFill>
                <a:effectLst/>
                <a:latin typeface="Courier" panose="02070309020205020404" pitchFamily="49" charset="0"/>
              </a:rPr>
              <a:t>      |   Record Transaction       |                            |</a:t>
            </a:r>
          </a:p>
          <a:p>
            <a:r>
              <a:rPr lang="en-GB" dirty="0">
                <a:solidFill>
                  <a:srgbClr val="9BA2B1"/>
                </a:solidFill>
                <a:effectLst/>
                <a:latin typeface="Courier" panose="02070309020205020404" pitchFamily="49" charset="0"/>
              </a:rPr>
              <a:t>      |&lt;--------------------------|                            |</a:t>
            </a:r>
          </a:p>
          <a:p>
            <a:r>
              <a:rPr lang="en-GB" dirty="0">
                <a:solidFill>
                  <a:srgbClr val="9BA2B1"/>
                </a:solidFill>
                <a:effectLst/>
                <a:latin typeface="Courier" panose="02070309020205020404" pitchFamily="49" charset="0"/>
              </a:rPr>
              <a:t>      |                           |                            |</a:t>
            </a:r>
          </a:p>
          <a:p>
            <a:br>
              <a:rPr lang="en-GB" dirty="0">
                <a:effectLst/>
                <a:latin typeface="Helvetica" pitchFamily="2" charset="0"/>
              </a:rPr>
            </a:br>
            <a:endParaRPr lang="en-GB" dirty="0">
              <a:effectLst/>
              <a:latin typeface="Helvetica" pitchFamily="2" charset="0"/>
            </a:endParaRPr>
          </a:p>
          <a:p>
            <a:r>
              <a:rPr lang="en-GB" b="1" dirty="0">
                <a:solidFill>
                  <a:srgbClr val="0E0E0E"/>
                </a:solidFill>
                <a:effectLst/>
                <a:latin typeface=".SF NS"/>
              </a:rPr>
              <a:t>Conclusion:</a:t>
            </a:r>
            <a:endParaRPr lang="en-GB" dirty="0">
              <a:solidFill>
                <a:srgbClr val="0E0E0E"/>
              </a:solidFill>
              <a:effectLst/>
              <a:latin typeface=".SF NS"/>
            </a:endParaRPr>
          </a:p>
          <a:p>
            <a:br>
              <a:rPr lang="en-GB" dirty="0">
                <a:solidFill>
                  <a:srgbClr val="0E0E0E"/>
                </a:solidFill>
                <a:effectLst/>
                <a:latin typeface=".SF NS"/>
              </a:rPr>
            </a:br>
            <a:endParaRPr lang="en-GB" dirty="0">
              <a:solidFill>
                <a:srgbClr val="0E0E0E"/>
              </a:solidFill>
              <a:effectLst/>
              <a:latin typeface=".SF NS"/>
            </a:endParaRPr>
          </a:p>
          <a:p>
            <a:r>
              <a:rPr lang="en-GB" dirty="0">
                <a:solidFill>
                  <a:srgbClr val="0E0E0E"/>
                </a:solidFill>
                <a:effectLst/>
                <a:latin typeface=".SF NS"/>
              </a:rPr>
              <a:t>This sequence diagram provides a clear visualization of the interaction between the farmer, mill manager, and the system during the process of selling paddy. It highlights each step involved, ensuring a smooth and efficient transaction for both parties.</a:t>
            </a:r>
          </a:p>
          <a:p>
            <a:endParaRPr lang="en-BD" dirty="0"/>
          </a:p>
        </p:txBody>
      </p:sp>
      <p:sp>
        <p:nvSpPr>
          <p:cNvPr id="4" name="Slide Number Placeholder 3"/>
          <p:cNvSpPr>
            <a:spLocks noGrp="1"/>
          </p:cNvSpPr>
          <p:nvPr>
            <p:ph type="sldNum" sz="quarter" idx="5"/>
          </p:nvPr>
        </p:nvSpPr>
        <p:spPr/>
        <p:txBody>
          <a:bodyPr/>
          <a:lstStyle/>
          <a:p>
            <a:fld id="{6622F93C-A3CE-8F4E-BF72-4D613292EEAA}" type="slidenum">
              <a:rPr lang="en-BD" smtClean="0"/>
              <a:t>12</a:t>
            </a:fld>
            <a:endParaRPr lang="en-BD"/>
          </a:p>
        </p:txBody>
      </p:sp>
    </p:spTree>
    <p:extLst>
      <p:ext uri="{BB962C8B-B14F-4D97-AF65-F5344CB8AC3E}">
        <p14:creationId xmlns:p14="http://schemas.microsoft.com/office/powerpoint/2010/main" val="498043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5434"/>
            <a:lum/>
          </a:blip>
          <a:srcRect/>
          <a:stretch>
            <a:fillRect t="-3000" b="-3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10/26/24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E75C5323-34DA-65D6-ACD1-43C2B613FD8B}"/>
              </a:ext>
            </a:extLst>
          </p:cNvPr>
          <p:cNvSpPr txBox="1"/>
          <p:nvPr/>
        </p:nvSpPr>
        <p:spPr>
          <a:xfrm>
            <a:off x="685800" y="4521200"/>
            <a:ext cx="7620000" cy="4893647"/>
          </a:xfrm>
          <a:prstGeom prst="rect">
            <a:avLst/>
          </a:prstGeom>
          <a:noFill/>
        </p:spPr>
        <p:txBody>
          <a:bodyPr wrap="square" rtlCol="0">
            <a:spAutoFit/>
          </a:bodyPr>
          <a:lstStyle/>
          <a:p>
            <a:pPr algn="ctr"/>
            <a:r>
              <a:rPr lang="en-BD" sz="6000" dirty="0">
                <a:latin typeface="Times New Roman" panose="02020603050405020304" pitchFamily="18" charset="0"/>
                <a:cs typeface="Times New Roman" panose="02020603050405020304" pitchFamily="18" charset="0"/>
              </a:rPr>
              <a:t>Presented BY</a:t>
            </a:r>
          </a:p>
          <a:p>
            <a:pPr algn="ctr"/>
            <a:endParaRPr lang="en-BD" sz="6000" dirty="0">
              <a:latin typeface="Times New Roman" panose="02020603050405020304" pitchFamily="18" charset="0"/>
              <a:cs typeface="Times New Roman" panose="02020603050405020304" pitchFamily="18" charset="0"/>
            </a:endParaRPr>
          </a:p>
          <a:p>
            <a:r>
              <a:rPr lang="en-BD" sz="4800" dirty="0">
                <a:latin typeface="Times New Roman" panose="02020603050405020304" pitchFamily="18" charset="0"/>
                <a:cs typeface="Times New Roman" panose="02020603050405020304" pitchFamily="18" charset="0"/>
              </a:rPr>
              <a:t>Shah Sultan 				379</a:t>
            </a:r>
          </a:p>
          <a:p>
            <a:r>
              <a:rPr lang="en-BD" sz="4800" dirty="0">
                <a:latin typeface="Times New Roman" panose="02020603050405020304" pitchFamily="18" charset="0"/>
                <a:cs typeface="Times New Roman" panose="02020603050405020304" pitchFamily="18" charset="0"/>
              </a:rPr>
              <a:t>Abdullah Nazmus-Sakib 	383</a:t>
            </a:r>
          </a:p>
          <a:p>
            <a:r>
              <a:rPr lang="en-BD" sz="4800" dirty="0">
                <a:latin typeface="Times New Roman" panose="02020603050405020304" pitchFamily="18" charset="0"/>
                <a:cs typeface="Times New Roman" panose="02020603050405020304" pitchFamily="18" charset="0"/>
              </a:rPr>
              <a:t>Khaled M</a:t>
            </a:r>
            <a:r>
              <a:rPr lang="en-GB" sz="4800" dirty="0">
                <a:latin typeface="Times New Roman" panose="02020603050405020304" pitchFamily="18" charset="0"/>
                <a:cs typeface="Times New Roman" panose="02020603050405020304" pitchFamily="18" charset="0"/>
              </a:rPr>
              <a:t>a</a:t>
            </a:r>
            <a:r>
              <a:rPr lang="en-BD" sz="4800" dirty="0">
                <a:latin typeface="Times New Roman" panose="02020603050405020304" pitchFamily="18" charset="0"/>
                <a:cs typeface="Times New Roman" panose="02020603050405020304" pitchFamily="18" charset="0"/>
              </a:rPr>
              <a:t>hmud Jon 		391</a:t>
            </a:r>
          </a:p>
          <a:p>
            <a:r>
              <a:rPr lang="en-BD" sz="4800" dirty="0">
                <a:latin typeface="Times New Roman" panose="02020603050405020304" pitchFamily="18" charset="0"/>
                <a:cs typeface="Times New Roman" panose="02020603050405020304" pitchFamily="18" charset="0"/>
              </a:rPr>
              <a:t>Tawhidul Islam 			395</a:t>
            </a:r>
          </a:p>
        </p:txBody>
      </p:sp>
      <p:pic>
        <p:nvPicPr>
          <p:cNvPr id="15" name="Picture 14">
            <a:extLst>
              <a:ext uri="{FF2B5EF4-FFF2-40B4-BE49-F238E27FC236}">
                <a16:creationId xmlns:a16="http://schemas.microsoft.com/office/drawing/2014/main" id="{B94F261C-55A7-FCF6-FFA8-DEE8AD425A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0" y="6228780"/>
            <a:ext cx="5271140" cy="395335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1" name="Picture 20">
            <a:extLst>
              <a:ext uri="{FF2B5EF4-FFF2-40B4-BE49-F238E27FC236}">
                <a16:creationId xmlns:a16="http://schemas.microsoft.com/office/drawing/2014/main" id="{BF4ABB5A-AF52-84CF-CDBD-8D600E8B9A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72400" y="280577"/>
            <a:ext cx="5271140" cy="351409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4" name="TextBox 23">
            <a:extLst>
              <a:ext uri="{FF2B5EF4-FFF2-40B4-BE49-F238E27FC236}">
                <a16:creationId xmlns:a16="http://schemas.microsoft.com/office/drawing/2014/main" id="{92483DCD-8284-DC3E-B585-C1EF8688AECA}"/>
              </a:ext>
            </a:extLst>
          </p:cNvPr>
          <p:cNvSpPr txBox="1"/>
          <p:nvPr/>
        </p:nvSpPr>
        <p:spPr>
          <a:xfrm>
            <a:off x="642151" y="126742"/>
            <a:ext cx="6172200" cy="4524315"/>
          </a:xfrm>
          <a:prstGeom prst="rect">
            <a:avLst/>
          </a:prstGeom>
          <a:noFill/>
        </p:spPr>
        <p:txBody>
          <a:bodyPr wrap="square" rtlCol="0">
            <a:spAutoFit/>
          </a:bodyPr>
          <a:lstStyle/>
          <a:p>
            <a:pPr algn="ctr"/>
            <a:r>
              <a:rPr lang="en-GB" sz="7200" b="1" dirty="0">
                <a:solidFill>
                  <a:schemeClr val="accent6">
                    <a:lumMod val="75000"/>
                  </a:schemeClr>
                </a:solidFill>
                <a:effectLst>
                  <a:outerShdw blurRad="50800" dist="38100" dir="18900000" algn="bl" rotWithShape="0">
                    <a:prstClr val="black">
                      <a:alpha val="40000"/>
                    </a:prstClr>
                  </a:outerShdw>
                </a:effectLst>
                <a:latin typeface="Times New Roman" panose="02020603050405020304" pitchFamily="18" charset="0"/>
              </a:rPr>
              <a:t>Auto Rice Mill Management System</a:t>
            </a:r>
            <a:br>
              <a:rPr lang="en-GB" sz="7200" dirty="0">
                <a:solidFill>
                  <a:schemeClr val="accent6">
                    <a:lumMod val="75000"/>
                  </a:schemeClr>
                </a:solidFill>
                <a:effectLst>
                  <a:outerShdw blurRad="50800" dist="38100" dir="18900000" algn="bl" rotWithShape="0">
                    <a:prstClr val="black">
                      <a:alpha val="40000"/>
                    </a:prstClr>
                  </a:outerShdw>
                </a:effectLst>
                <a:latin typeface="Times New Roman" panose="02020603050405020304" pitchFamily="18" charset="0"/>
              </a:rPr>
            </a:br>
            <a:endParaRPr lang="en-BD" sz="7200" dirty="0"/>
          </a:p>
        </p:txBody>
      </p:sp>
      <p:pic>
        <p:nvPicPr>
          <p:cNvPr id="26" name="Picture 25">
            <a:extLst>
              <a:ext uri="{FF2B5EF4-FFF2-40B4-BE49-F238E27FC236}">
                <a16:creationId xmlns:a16="http://schemas.microsoft.com/office/drawing/2014/main" id="{D61FDF47-7206-1DC5-AF89-B5E15F59F0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15706" y="2978238"/>
            <a:ext cx="5875268" cy="351409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B43A66D-5AF8-7C0A-BD69-125921A0D428}"/>
              </a:ext>
            </a:extLst>
          </p:cNvPr>
          <p:cNvSpPr txBox="1">
            <a:spLocks/>
          </p:cNvSpPr>
          <p:nvPr/>
        </p:nvSpPr>
        <p:spPr>
          <a:xfrm>
            <a:off x="228600" y="1127264"/>
            <a:ext cx="7772400" cy="1470025"/>
          </a:xfrm>
          <a:prstGeom prst="rect">
            <a:avLst/>
          </a:prstGeom>
        </p:spPr>
        <p:txBody>
          <a:bodyPr>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BD" sz="7200" b="1" dirty="0">
                <a:solidFill>
                  <a:schemeClr val="accent6"/>
                </a:solidFill>
                <a:effectLst>
                  <a:outerShdw blurRad="50800" dist="38100" dir="18900000" algn="bl" rotWithShape="0">
                    <a:prstClr val="black">
                      <a:alpha val="40000"/>
                    </a:prstClr>
                  </a:outerShdw>
                </a:effectLst>
                <a:latin typeface="Times New Roman" panose="02020603050405020304" pitchFamily="18" charset="0"/>
                <a:cs typeface="Times New Roman" panose="02020603050405020304" pitchFamily="18" charset="0"/>
              </a:rPr>
              <a:t>Sequence Diagram 2</a:t>
            </a:r>
          </a:p>
        </p:txBody>
      </p:sp>
      <p:sp>
        <p:nvSpPr>
          <p:cNvPr id="7" name="TextBox 6">
            <a:extLst>
              <a:ext uri="{FF2B5EF4-FFF2-40B4-BE49-F238E27FC236}">
                <a16:creationId xmlns:a16="http://schemas.microsoft.com/office/drawing/2014/main" id="{1C7AD664-75E4-4AD8-8474-D5B907FA14A9}"/>
              </a:ext>
            </a:extLst>
          </p:cNvPr>
          <p:cNvSpPr txBox="1"/>
          <p:nvPr/>
        </p:nvSpPr>
        <p:spPr>
          <a:xfrm>
            <a:off x="228600" y="3600450"/>
            <a:ext cx="7924800" cy="5632311"/>
          </a:xfrm>
          <a:prstGeom prst="rect">
            <a:avLst/>
          </a:prstGeom>
          <a:noFill/>
        </p:spPr>
        <p:txBody>
          <a:bodyPr wrap="square" rtlCol="0">
            <a:spAutoFit/>
          </a:bodyPr>
          <a:lstStyle/>
          <a:p>
            <a:pPr algn="just"/>
            <a:r>
              <a:rPr lang="en-GB" sz="4000" dirty="0">
                <a:solidFill>
                  <a:srgbClr val="0E0E0E"/>
                </a:solidFill>
                <a:effectLst/>
                <a:latin typeface=".SF NS"/>
              </a:rPr>
              <a:t>This sequence diagram illustrates the interactions between a </a:t>
            </a:r>
            <a:r>
              <a:rPr lang="en-GB" sz="4000" b="1" dirty="0">
                <a:solidFill>
                  <a:srgbClr val="0E0E0E"/>
                </a:solidFill>
                <a:effectLst/>
                <a:latin typeface=".SF NS"/>
              </a:rPr>
              <a:t>Mill Manager</a:t>
            </a:r>
            <a:r>
              <a:rPr lang="en-GB" sz="4000" dirty="0">
                <a:solidFill>
                  <a:srgbClr val="0E0E0E"/>
                </a:solidFill>
                <a:effectLst/>
                <a:latin typeface=".SF NS"/>
              </a:rPr>
              <a:t>, </a:t>
            </a:r>
            <a:r>
              <a:rPr lang="en-GB" sz="4000" b="1" dirty="0">
                <a:solidFill>
                  <a:srgbClr val="0E0E0E"/>
                </a:solidFill>
                <a:effectLst/>
                <a:latin typeface=".SF NS"/>
              </a:rPr>
              <a:t>Farmers</a:t>
            </a:r>
            <a:r>
              <a:rPr lang="en-GB" sz="4000" dirty="0">
                <a:solidFill>
                  <a:srgbClr val="0E0E0E"/>
                </a:solidFill>
                <a:effectLst/>
                <a:latin typeface=".SF NS"/>
              </a:rPr>
              <a:t>, </a:t>
            </a:r>
            <a:r>
              <a:rPr lang="en-GB" sz="4000" b="1" dirty="0">
                <a:solidFill>
                  <a:srgbClr val="0E0E0E"/>
                </a:solidFill>
                <a:effectLst/>
                <a:latin typeface=".SF NS"/>
              </a:rPr>
              <a:t>Customers</a:t>
            </a:r>
            <a:r>
              <a:rPr lang="en-GB" sz="4000" dirty="0">
                <a:solidFill>
                  <a:srgbClr val="0E0E0E"/>
                </a:solidFill>
                <a:effectLst/>
                <a:latin typeface=".SF NS"/>
              </a:rPr>
              <a:t>, and the </a:t>
            </a:r>
            <a:r>
              <a:rPr lang="en-GB" sz="4000" b="1" dirty="0">
                <a:solidFill>
                  <a:srgbClr val="0E0E0E"/>
                </a:solidFill>
                <a:effectLst/>
                <a:latin typeface=".SF NS"/>
              </a:rPr>
              <a:t>System</a:t>
            </a:r>
            <a:r>
              <a:rPr lang="en-GB" sz="4000" dirty="0">
                <a:solidFill>
                  <a:srgbClr val="0E0E0E"/>
                </a:solidFill>
                <a:effectLst/>
                <a:latin typeface=".SF NS"/>
              </a:rPr>
              <a:t> during the processes of selling rice to customers and buying paddy from farmers. The diagram captures the flow of messages exchanged throughout these transactions.</a:t>
            </a:r>
          </a:p>
        </p:txBody>
      </p:sp>
      <p:pic>
        <p:nvPicPr>
          <p:cNvPr id="10" name="Picture 9">
            <a:extLst>
              <a:ext uri="{FF2B5EF4-FFF2-40B4-BE49-F238E27FC236}">
                <a16:creationId xmlns:a16="http://schemas.microsoft.com/office/drawing/2014/main" id="{4A8DCCDD-A4EF-A15A-5428-0D9609B770EB}"/>
              </a:ext>
            </a:extLst>
          </p:cNvPr>
          <p:cNvPicPr>
            <a:picLocks noChangeAspect="1"/>
          </p:cNvPicPr>
          <p:nvPr/>
        </p:nvPicPr>
        <p:blipFill>
          <a:blip r:embed="rId3"/>
          <a:stretch>
            <a:fillRect/>
          </a:stretch>
        </p:blipFill>
        <p:spPr>
          <a:xfrm>
            <a:off x="8458200" y="-1"/>
            <a:ext cx="9829800" cy="10313233"/>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71A4047-1268-7D8C-2B5E-B641C0A5D95A}"/>
              </a:ext>
            </a:extLst>
          </p:cNvPr>
          <p:cNvSpPr txBox="1"/>
          <p:nvPr/>
        </p:nvSpPr>
        <p:spPr>
          <a:xfrm>
            <a:off x="228600" y="1028700"/>
            <a:ext cx="7543800" cy="923330"/>
          </a:xfrm>
          <a:prstGeom prst="rect">
            <a:avLst/>
          </a:prstGeom>
          <a:noFill/>
        </p:spPr>
        <p:txBody>
          <a:bodyPr wrap="square" rtlCol="0">
            <a:spAutoFit/>
          </a:bodyPr>
          <a:lstStyle/>
          <a:p>
            <a:pPr algn="ctr"/>
            <a:r>
              <a:rPr lang="en-BD" sz="5400" b="1" dirty="0">
                <a:solidFill>
                  <a:schemeClr val="accent1"/>
                </a:solidFill>
                <a:latin typeface="Times New Roman" panose="02020603050405020304" pitchFamily="18" charset="0"/>
                <a:cs typeface="Times New Roman" panose="02020603050405020304" pitchFamily="18" charset="0"/>
              </a:rPr>
              <a:t>State Chart Diagram</a:t>
            </a:r>
          </a:p>
        </p:txBody>
      </p:sp>
      <p:pic>
        <p:nvPicPr>
          <p:cNvPr id="6" name="Picture 5">
            <a:extLst>
              <a:ext uri="{FF2B5EF4-FFF2-40B4-BE49-F238E27FC236}">
                <a16:creationId xmlns:a16="http://schemas.microsoft.com/office/drawing/2014/main" id="{83FDC3F4-3417-BAE0-5331-7EF24B22B18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0000" y="0"/>
            <a:ext cx="10668000" cy="10356342"/>
          </a:xfrm>
          <a:prstGeom prst="rect">
            <a:avLst/>
          </a:prstGeom>
        </p:spPr>
      </p:pic>
      <p:sp>
        <p:nvSpPr>
          <p:cNvPr id="7" name="TextBox 6">
            <a:extLst>
              <a:ext uri="{FF2B5EF4-FFF2-40B4-BE49-F238E27FC236}">
                <a16:creationId xmlns:a16="http://schemas.microsoft.com/office/drawing/2014/main" id="{0BCCFD69-755A-4E66-7F37-CBDC09DCC679}"/>
              </a:ext>
            </a:extLst>
          </p:cNvPr>
          <p:cNvSpPr txBox="1"/>
          <p:nvPr/>
        </p:nvSpPr>
        <p:spPr>
          <a:xfrm>
            <a:off x="228600" y="2705100"/>
            <a:ext cx="7239000" cy="5509200"/>
          </a:xfrm>
          <a:prstGeom prst="rect">
            <a:avLst/>
          </a:prstGeom>
          <a:noFill/>
        </p:spPr>
        <p:txBody>
          <a:bodyPr wrap="square" rtlCol="0">
            <a:spAutoFit/>
          </a:bodyPr>
          <a:lstStyle/>
          <a:p>
            <a:pPr algn="just"/>
            <a:r>
              <a:rPr lang="en-GB" sz="3200" dirty="0">
                <a:solidFill>
                  <a:srgbClr val="0E0E0E"/>
                </a:solidFill>
                <a:latin typeface="Times New Roman" panose="02020603050405020304" pitchFamily="18" charset="0"/>
                <a:cs typeface="Times New Roman" panose="02020603050405020304" pitchFamily="18" charset="0"/>
              </a:rPr>
              <a:t>This</a:t>
            </a:r>
            <a:r>
              <a:rPr lang="en-GB" sz="3200" dirty="0">
                <a:solidFill>
                  <a:srgbClr val="0E0E0E"/>
                </a:solidFill>
                <a:effectLst/>
                <a:latin typeface="Times New Roman" panose="02020603050405020304" pitchFamily="18" charset="0"/>
                <a:cs typeface="Times New Roman" panose="02020603050405020304" pitchFamily="18" charset="0"/>
              </a:rPr>
              <a:t> State Chart Diagram for Mill Managers illustrates the various states in which a mill manager can be during the paddy purchasing and rice selling processes. Key states include request for selling paddy to farmer, selling rice to customer, Inspecting Delivery, Confirming Payment, and Complete Negotiation, Delivery Received, and Payment Processed, providing a clear view of the mill manager’s workflow.</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2078909" y="-9525"/>
            <a:ext cx="14130182" cy="771525"/>
          </a:xfrm>
          <a:prstGeom prst="rect">
            <a:avLst/>
          </a:prstGeom>
        </p:spPr>
        <p:txBody>
          <a:bodyPr lIns="0" tIns="0" rIns="0" bIns="0" rtlCol="0" anchor="t">
            <a:spAutoFit/>
          </a:bodyPr>
          <a:lstStyle/>
          <a:p>
            <a:pPr marL="0" lvl="0" indent="0" algn="ctr">
              <a:lnSpc>
                <a:spcPts val="6000"/>
              </a:lnSpc>
              <a:spcBef>
                <a:spcPct val="0"/>
              </a:spcBef>
            </a:pPr>
            <a:r>
              <a:rPr lang="en-US" sz="5000" b="1">
                <a:solidFill>
                  <a:srgbClr val="000000"/>
                </a:solidFill>
                <a:latin typeface="PT Serif Bold"/>
                <a:ea typeface="PT Serif Bold"/>
                <a:cs typeface="PT Serif Bold"/>
                <a:sym typeface="PT Serif Bold"/>
              </a:rPr>
              <a:t>Database Schema</a:t>
            </a:r>
          </a:p>
        </p:txBody>
      </p:sp>
      <p:pic>
        <p:nvPicPr>
          <p:cNvPr id="5" name="Picture 4">
            <a:extLst>
              <a:ext uri="{FF2B5EF4-FFF2-40B4-BE49-F238E27FC236}">
                <a16:creationId xmlns:a16="http://schemas.microsoft.com/office/drawing/2014/main" id="{B513D2F8-5F30-EE05-F392-350589A3D071}"/>
              </a:ext>
            </a:extLst>
          </p:cNvPr>
          <p:cNvPicPr>
            <a:picLocks noChangeAspect="1"/>
          </p:cNvPicPr>
          <p:nvPr/>
        </p:nvPicPr>
        <p:blipFill>
          <a:blip r:embed="rId3"/>
          <a:stretch>
            <a:fillRect/>
          </a:stretch>
        </p:blipFill>
        <p:spPr>
          <a:xfrm>
            <a:off x="0" y="762000"/>
            <a:ext cx="18288000" cy="95250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6E7AF09A-E93D-1E11-A3F2-345057D79AD9}"/>
              </a:ext>
            </a:extLst>
          </p:cNvPr>
          <p:cNvSpPr>
            <a:spLocks noGrp="1"/>
          </p:cNvSpPr>
          <p:nvPr>
            <p:ph type="title"/>
          </p:nvPr>
        </p:nvSpPr>
        <p:spPr>
          <a:xfrm>
            <a:off x="457200" y="274638"/>
            <a:ext cx="8229600" cy="2049462"/>
          </a:xfrm>
        </p:spPr>
        <p:txBody>
          <a:bodyPr>
            <a:normAutofit/>
          </a:bodyPr>
          <a:lstStyle/>
          <a:p>
            <a:r>
              <a:rPr lang="en-BD" sz="11500" dirty="0">
                <a:solidFill>
                  <a:schemeClr val="accent6"/>
                </a:solidFill>
                <a:latin typeface="Times New Roman" panose="02020603050405020304" pitchFamily="18" charset="0"/>
                <a:cs typeface="Times New Roman" panose="02020603050405020304" pitchFamily="18" charset="0"/>
              </a:rPr>
              <a:t>Conclusion</a:t>
            </a:r>
            <a:endParaRPr lang="en-BD" sz="7200" dirty="0">
              <a:solidFill>
                <a:schemeClr val="accent6"/>
              </a:solidFill>
              <a:latin typeface="Times New Roman" panose="02020603050405020304" pitchFamily="18" charset="0"/>
              <a:cs typeface="Times New Roman" panose="02020603050405020304" pitchFamily="18" charset="0"/>
            </a:endParaRPr>
          </a:p>
        </p:txBody>
      </p:sp>
      <p:sp>
        <p:nvSpPr>
          <p:cNvPr id="12" name="Content Placeholder 11">
            <a:extLst>
              <a:ext uri="{FF2B5EF4-FFF2-40B4-BE49-F238E27FC236}">
                <a16:creationId xmlns:a16="http://schemas.microsoft.com/office/drawing/2014/main" id="{693EA990-96C1-838D-3B65-8742DDF64D59}"/>
              </a:ext>
            </a:extLst>
          </p:cNvPr>
          <p:cNvSpPr>
            <a:spLocks noGrp="1"/>
          </p:cNvSpPr>
          <p:nvPr>
            <p:ph idx="1"/>
          </p:nvPr>
        </p:nvSpPr>
        <p:spPr>
          <a:xfrm>
            <a:off x="152400" y="2324100"/>
            <a:ext cx="9982200" cy="6934200"/>
          </a:xfrm>
        </p:spPr>
        <p:txBody>
          <a:bodyPr>
            <a:normAutofit/>
          </a:bodyPr>
          <a:lstStyle/>
          <a:p>
            <a:pPr algn="just"/>
            <a:r>
              <a:rPr lang="en-GB" sz="3600" dirty="0">
                <a:solidFill>
                  <a:srgbClr val="0E0E0E"/>
                </a:solidFill>
                <a:effectLst/>
                <a:latin typeface="Times New Roman" panose="02020603050405020304" pitchFamily="18" charset="0"/>
                <a:cs typeface="Times New Roman" panose="02020603050405020304" pitchFamily="18" charset="0"/>
              </a:rPr>
              <a:t>In conclusion, the </a:t>
            </a:r>
            <a:r>
              <a:rPr lang="en-GB" sz="3600" b="1" dirty="0">
                <a:solidFill>
                  <a:srgbClr val="0E0E0E"/>
                </a:solidFill>
                <a:effectLst/>
                <a:latin typeface="Times New Roman" panose="02020603050405020304" pitchFamily="18" charset="0"/>
                <a:cs typeface="Times New Roman" panose="02020603050405020304" pitchFamily="18" charset="0"/>
              </a:rPr>
              <a:t>Auto Rice Mill Management System</a:t>
            </a:r>
            <a:r>
              <a:rPr lang="en-GB" sz="3600" dirty="0">
                <a:solidFill>
                  <a:srgbClr val="0E0E0E"/>
                </a:solidFill>
                <a:effectLst/>
                <a:latin typeface="Times New Roman" panose="02020603050405020304" pitchFamily="18" charset="0"/>
                <a:cs typeface="Times New Roman" panose="02020603050405020304" pitchFamily="18" charset="0"/>
              </a:rPr>
              <a:t> transforms how farmers, mill managers, and customers interact in the rice supply chain. By connecting everyone on one easy platform, it simplifies selling and buying rice. Farmers can quickly list their products, while customers enjoy a hassle-free online shopping experience. With real-time updates and better inventory management, this system creates a smoother process for all involved, making it easier to ensure quality rice reaches customers while supporting local farmers.</a:t>
            </a:r>
          </a:p>
        </p:txBody>
      </p:sp>
      <p:pic>
        <p:nvPicPr>
          <p:cNvPr id="14" name="Picture 13">
            <a:extLst>
              <a:ext uri="{FF2B5EF4-FFF2-40B4-BE49-F238E27FC236}">
                <a16:creationId xmlns:a16="http://schemas.microsoft.com/office/drawing/2014/main" id="{AC224A05-1AB4-5438-8BFB-2342A0BE4513}"/>
              </a:ext>
            </a:extLst>
          </p:cNvPr>
          <p:cNvPicPr>
            <a:picLocks noChangeAspect="1"/>
          </p:cNvPicPr>
          <p:nvPr/>
        </p:nvPicPr>
        <p:blipFill>
          <a:blip r:embed="rId2"/>
          <a:stretch>
            <a:fillRect/>
          </a:stretch>
        </p:blipFill>
        <p:spPr>
          <a:xfrm>
            <a:off x="10134600" y="495300"/>
            <a:ext cx="7924800" cy="79248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373AD7D-F914-DEAC-0D17-9BF4351C9BA3}"/>
              </a:ext>
            </a:extLst>
          </p:cNvPr>
          <p:cNvSpPr txBox="1"/>
          <p:nvPr/>
        </p:nvSpPr>
        <p:spPr>
          <a:xfrm>
            <a:off x="3124200" y="1790700"/>
            <a:ext cx="11506200" cy="7755969"/>
          </a:xfrm>
          <a:prstGeom prst="rect">
            <a:avLst/>
          </a:prstGeom>
          <a:noFill/>
        </p:spPr>
        <p:txBody>
          <a:bodyPr wrap="square" rtlCol="0">
            <a:spAutoFit/>
          </a:bodyPr>
          <a:lstStyle/>
          <a:p>
            <a:pPr algn="ctr"/>
            <a:r>
              <a:rPr lang="en-BD" sz="16600" dirty="0">
                <a:solidFill>
                  <a:srgbClr val="FF0000"/>
                </a:solidFill>
                <a:latin typeface="Times New Roman" panose="02020603050405020304" pitchFamily="18" charset="0"/>
                <a:cs typeface="Times New Roman" panose="02020603050405020304" pitchFamily="18" charset="0"/>
              </a:rPr>
              <a:t>Thank You  for being with us</a:t>
            </a:r>
          </a:p>
        </p:txBody>
      </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1028700" y="1538831"/>
            <a:ext cx="7962900" cy="2539157"/>
          </a:xfrm>
          <a:prstGeom prst="rect">
            <a:avLst/>
          </a:prstGeom>
        </p:spPr>
        <p:txBody>
          <a:bodyPr lIns="0" tIns="0" rIns="0" bIns="0" rtlCol="0" anchor="t">
            <a:spAutoFit/>
          </a:bodyPr>
          <a:lstStyle/>
          <a:p>
            <a:pPr marL="0" lvl="0" indent="0" algn="l">
              <a:lnSpc>
                <a:spcPts val="6566"/>
              </a:lnSpc>
            </a:pPr>
            <a:r>
              <a:rPr lang="en-US" sz="6000" b="1" dirty="0">
                <a:solidFill>
                  <a:schemeClr val="accent6"/>
                </a:solidFill>
                <a:latin typeface="PT Serif Bold"/>
                <a:ea typeface="PT Serif Bold"/>
                <a:cs typeface="PT Serif Bold"/>
                <a:sym typeface="PT Serif Bold"/>
              </a:rPr>
              <a:t>Brief Overview of the Proposed Project</a:t>
            </a:r>
          </a:p>
        </p:txBody>
      </p:sp>
      <p:grpSp>
        <p:nvGrpSpPr>
          <p:cNvPr id="9" name="Group 9"/>
          <p:cNvGrpSpPr/>
          <p:nvPr/>
        </p:nvGrpSpPr>
        <p:grpSpPr>
          <a:xfrm>
            <a:off x="1028700" y="7414767"/>
            <a:ext cx="5950380" cy="1202312"/>
            <a:chOff x="0" y="-38100"/>
            <a:chExt cx="7933839" cy="1603083"/>
          </a:xfrm>
        </p:grpSpPr>
        <p:sp>
          <p:nvSpPr>
            <p:cNvPr id="10" name="TextBox 10"/>
            <p:cNvSpPr txBox="1"/>
            <p:nvPr/>
          </p:nvSpPr>
          <p:spPr>
            <a:xfrm>
              <a:off x="0" y="1160940"/>
              <a:ext cx="7933839" cy="404043"/>
            </a:xfrm>
            <a:prstGeom prst="rect">
              <a:avLst/>
            </a:prstGeom>
          </p:spPr>
          <p:txBody>
            <a:bodyPr lIns="0" tIns="0" rIns="0" bIns="0" rtlCol="0" anchor="t">
              <a:spAutoFit/>
            </a:bodyPr>
            <a:lstStyle/>
            <a:p>
              <a:pPr marL="0" lvl="0" indent="0" algn="l">
                <a:lnSpc>
                  <a:spcPts val="2479"/>
                </a:lnSpc>
              </a:pPr>
              <a:endParaRPr lang="en-US" sz="1907" b="1" dirty="0">
                <a:solidFill>
                  <a:srgbClr val="000000"/>
                </a:solidFill>
                <a:latin typeface="PT Serif Bold"/>
                <a:ea typeface="PT Serif Bold"/>
                <a:cs typeface="PT Serif Bold"/>
                <a:sym typeface="PT Serif Bold"/>
              </a:endParaRPr>
            </a:p>
          </p:txBody>
        </p:sp>
        <p:sp>
          <p:nvSpPr>
            <p:cNvPr id="11" name="TextBox 11"/>
            <p:cNvSpPr txBox="1"/>
            <p:nvPr/>
          </p:nvSpPr>
          <p:spPr>
            <a:xfrm>
              <a:off x="0" y="-38100"/>
              <a:ext cx="1531104" cy="940752"/>
            </a:xfrm>
            <a:prstGeom prst="rect">
              <a:avLst/>
            </a:prstGeom>
          </p:spPr>
          <p:txBody>
            <a:bodyPr lIns="0" tIns="0" rIns="0" bIns="0" rtlCol="0" anchor="t">
              <a:spAutoFit/>
            </a:bodyPr>
            <a:lstStyle/>
            <a:p>
              <a:pPr algn="l">
                <a:lnSpc>
                  <a:spcPts val="5776"/>
                </a:lnSpc>
              </a:pPr>
              <a:endParaRPr lang="en-US" sz="4443" b="1" dirty="0">
                <a:solidFill>
                  <a:srgbClr val="000000"/>
                </a:solidFill>
                <a:latin typeface="PT Serif Bold"/>
                <a:ea typeface="PT Serif Bold"/>
                <a:cs typeface="PT Serif Bold"/>
                <a:sym typeface="PT Serif Bold"/>
              </a:endParaRPr>
            </a:p>
          </p:txBody>
        </p:sp>
      </p:grpSp>
      <p:sp>
        <p:nvSpPr>
          <p:cNvPr id="13" name="TextBox 12">
            <a:extLst>
              <a:ext uri="{FF2B5EF4-FFF2-40B4-BE49-F238E27FC236}">
                <a16:creationId xmlns:a16="http://schemas.microsoft.com/office/drawing/2014/main" id="{A13C35A5-D8A0-ACCF-D056-57782A89A9B7}"/>
              </a:ext>
            </a:extLst>
          </p:cNvPr>
          <p:cNvSpPr txBox="1"/>
          <p:nvPr/>
        </p:nvSpPr>
        <p:spPr>
          <a:xfrm>
            <a:off x="1295400" y="3848100"/>
            <a:ext cx="7467600" cy="3970318"/>
          </a:xfrm>
          <a:prstGeom prst="rect">
            <a:avLst/>
          </a:prstGeom>
          <a:noFill/>
        </p:spPr>
        <p:txBody>
          <a:bodyPr wrap="square" rtlCol="0">
            <a:spAutoFit/>
          </a:bodyPr>
          <a:lstStyle/>
          <a:p>
            <a:pPr algn="just"/>
            <a:r>
              <a:rPr lang="en-GB" sz="2800" dirty="0">
                <a:solidFill>
                  <a:srgbClr val="0E0E0E"/>
                </a:solidFill>
                <a:effectLst/>
                <a:latin typeface="Times New Roman" panose="02020603050405020304" pitchFamily="18" charset="0"/>
                <a:cs typeface="Times New Roman" panose="02020603050405020304" pitchFamily="18" charset="0"/>
              </a:rPr>
              <a:t>The </a:t>
            </a:r>
            <a:r>
              <a:rPr lang="en-GB" sz="2800" b="1" dirty="0">
                <a:solidFill>
                  <a:srgbClr val="0E0E0E"/>
                </a:solidFill>
                <a:effectLst/>
                <a:latin typeface="Times New Roman" panose="02020603050405020304" pitchFamily="18" charset="0"/>
                <a:cs typeface="Times New Roman" panose="02020603050405020304" pitchFamily="18" charset="0"/>
              </a:rPr>
              <a:t>Auto Rice Mill Management System</a:t>
            </a:r>
            <a:r>
              <a:rPr lang="en-GB" sz="2800" dirty="0">
                <a:solidFill>
                  <a:srgbClr val="0E0E0E"/>
                </a:solidFill>
                <a:effectLst/>
                <a:latin typeface="Times New Roman" panose="02020603050405020304" pitchFamily="18" charset="0"/>
                <a:cs typeface="Times New Roman" panose="02020603050405020304" pitchFamily="18" charset="0"/>
              </a:rPr>
              <a:t> makes the entire rice production process easier by bringing farmers, mill managers, and customers together on one platform. It simplifies selling paddy, managing milling, and buying rice, with real-time updates and smooth communication, making the journey from farm to table faster and hassle-free for everyone involved.</a:t>
            </a:r>
          </a:p>
          <a:p>
            <a:pPr algn="just"/>
            <a:endParaRPr lang="en-BD" sz="2800"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4892D086-7350-941B-6AE6-7E4F333B1D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7600" y="1333500"/>
            <a:ext cx="10533736" cy="5945800"/>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228600" y="419100"/>
            <a:ext cx="7543800" cy="2103140"/>
          </a:xfrm>
          <a:prstGeom prst="rect">
            <a:avLst/>
          </a:prstGeom>
        </p:spPr>
        <p:txBody>
          <a:bodyPr wrap="square" lIns="0" tIns="0" rIns="0" bIns="0" rtlCol="0" anchor="t">
            <a:spAutoFit/>
          </a:bodyPr>
          <a:lstStyle/>
          <a:p>
            <a:pPr marL="0" lvl="0" indent="0" algn="ctr">
              <a:lnSpc>
                <a:spcPts val="8160"/>
              </a:lnSpc>
              <a:spcBef>
                <a:spcPct val="0"/>
              </a:spcBef>
            </a:pPr>
            <a:r>
              <a:rPr lang="en-US" sz="8000" b="1" u="none" dirty="0">
                <a:solidFill>
                  <a:schemeClr val="accent6"/>
                </a:solidFill>
                <a:effectLst>
                  <a:outerShdw blurRad="50800" dist="38100" dir="18900000" algn="bl" rotWithShape="0">
                    <a:prstClr val="black">
                      <a:alpha val="40000"/>
                    </a:prstClr>
                  </a:outerShdw>
                </a:effectLst>
                <a:latin typeface="PT Serif Bold"/>
                <a:ea typeface="PT Serif Bold"/>
                <a:cs typeface="PT Serif Bold"/>
                <a:sym typeface="PT Serif Bold"/>
              </a:rPr>
              <a:t>Use Case Diagram</a:t>
            </a:r>
          </a:p>
        </p:txBody>
      </p:sp>
      <p:pic>
        <p:nvPicPr>
          <p:cNvPr id="4" name="Picture 3">
            <a:extLst>
              <a:ext uri="{FF2B5EF4-FFF2-40B4-BE49-F238E27FC236}">
                <a16:creationId xmlns:a16="http://schemas.microsoft.com/office/drawing/2014/main" id="{4F1A8451-EE1D-4938-2130-5990D619BE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1000" y="113380"/>
            <a:ext cx="10287001" cy="100602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A59EB18-8B38-693D-A130-188356554577}"/>
              </a:ext>
            </a:extLst>
          </p:cNvPr>
          <p:cNvSpPr txBox="1"/>
          <p:nvPr/>
        </p:nvSpPr>
        <p:spPr>
          <a:xfrm>
            <a:off x="457200" y="2857500"/>
            <a:ext cx="7315200" cy="3609065"/>
          </a:xfrm>
          <a:prstGeom prst="rect">
            <a:avLst/>
          </a:prstGeom>
          <a:noFill/>
        </p:spPr>
        <p:txBody>
          <a:bodyPr wrap="square" rtlCol="0">
            <a:spAutoFit/>
          </a:bodyPr>
          <a:lstStyle/>
          <a:p>
            <a:pPr algn="just">
              <a:lnSpc>
                <a:spcPct val="107000"/>
              </a:lnSpc>
              <a:spcAft>
                <a:spcPts val="800"/>
              </a:spcAft>
            </a:pPr>
            <a:r>
              <a:rPr lang="en-US" sz="3600" dirty="0">
                <a:effectLst/>
                <a:latin typeface="Times New Roman" panose="02020603050405020304" pitchFamily="18" charset="0"/>
                <a:ea typeface="Calibri" panose="020F0502020204030204" pitchFamily="34" charset="0"/>
                <a:cs typeface="Times New Roman" panose="02020603050405020304" pitchFamily="18" charset="0"/>
              </a:rPr>
              <a:t>Use case diagram describe the functional requirement of the system. Transform a functional requirement into class and method. Use case diagram shows the interaction between actor and their requirement.</a:t>
            </a:r>
            <a:endParaRPr lang="en-BD" sz="3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043202" y="4505808"/>
            <a:ext cx="6378238" cy="440690"/>
          </a:xfrm>
          <a:prstGeom prst="rect">
            <a:avLst/>
          </a:prstGeom>
        </p:spPr>
        <p:txBody>
          <a:bodyPr lIns="0" tIns="0" rIns="0" bIns="0" rtlCol="0" anchor="t">
            <a:spAutoFit/>
          </a:bodyPr>
          <a:lstStyle/>
          <a:p>
            <a:pPr marL="0" lvl="0" indent="0" algn="l">
              <a:lnSpc>
                <a:spcPts val="3639"/>
              </a:lnSpc>
              <a:spcBef>
                <a:spcPct val="0"/>
              </a:spcBef>
            </a:pPr>
            <a:r>
              <a:rPr lang="en-US" sz="2799" b="1" dirty="0">
                <a:solidFill>
                  <a:srgbClr val="000000"/>
                </a:solidFill>
                <a:latin typeface="PT Serif Bold"/>
                <a:ea typeface="PT Serif Bold"/>
                <a:cs typeface="PT Serif Bold"/>
                <a:sym typeface="PT Serif Bold"/>
              </a:rPr>
              <a:t>As a: </a:t>
            </a:r>
            <a:r>
              <a:rPr lang="en-US" sz="2799" b="1" dirty="0">
                <a:solidFill>
                  <a:srgbClr val="000000"/>
                </a:solidFill>
                <a:latin typeface="PT Serif"/>
                <a:ea typeface="PT Serif Bold"/>
                <a:cs typeface="PT Serif Bold"/>
                <a:sym typeface="PT Serif"/>
              </a:rPr>
              <a:t>Mill Managers</a:t>
            </a:r>
            <a:endParaRPr lang="en-US" sz="2799" dirty="0">
              <a:solidFill>
                <a:srgbClr val="000000"/>
              </a:solidFill>
              <a:latin typeface="PT Serif"/>
              <a:ea typeface="PT Serif"/>
              <a:cs typeface="PT Serif"/>
              <a:sym typeface="PT Serif"/>
            </a:endParaRPr>
          </a:p>
        </p:txBody>
      </p:sp>
      <p:sp>
        <p:nvSpPr>
          <p:cNvPr id="3" name="TextBox 3"/>
          <p:cNvSpPr txBox="1"/>
          <p:nvPr/>
        </p:nvSpPr>
        <p:spPr>
          <a:xfrm>
            <a:off x="2043202" y="6997341"/>
            <a:ext cx="6378238" cy="1823128"/>
          </a:xfrm>
          <a:prstGeom prst="rect">
            <a:avLst/>
          </a:prstGeom>
        </p:spPr>
        <p:txBody>
          <a:bodyPr lIns="0" tIns="0" rIns="0" bIns="0" rtlCol="0" anchor="t">
            <a:spAutoFit/>
          </a:bodyPr>
          <a:lstStyle/>
          <a:p>
            <a:pPr marL="0" lvl="0" indent="0" algn="l">
              <a:lnSpc>
                <a:spcPts val="3639"/>
              </a:lnSpc>
              <a:spcBef>
                <a:spcPct val="0"/>
              </a:spcBef>
            </a:pPr>
            <a:r>
              <a:rPr lang="en-US" sz="2799" b="1" dirty="0">
                <a:solidFill>
                  <a:srgbClr val="000000"/>
                </a:solidFill>
                <a:latin typeface="PT Serif Bold"/>
                <a:ea typeface="PT Serif Bold"/>
                <a:cs typeface="PT Serif Bold"/>
                <a:sym typeface="PT Serif Bold"/>
              </a:rPr>
              <a:t>So that:</a:t>
            </a:r>
            <a:r>
              <a:rPr lang="en-US" sz="2799" dirty="0">
                <a:solidFill>
                  <a:srgbClr val="000000"/>
                </a:solidFill>
                <a:latin typeface="PT Serif"/>
                <a:ea typeface="PT Serif"/>
                <a:cs typeface="PT Serif"/>
                <a:sym typeface="PT Serif"/>
              </a:rPr>
              <a:t> I can keep enough stock and make sure there’s always quality paddy available for milling.</a:t>
            </a:r>
          </a:p>
          <a:p>
            <a:pPr marL="0" lvl="0" indent="0" algn="l">
              <a:lnSpc>
                <a:spcPts val="3639"/>
              </a:lnSpc>
              <a:spcBef>
                <a:spcPct val="0"/>
              </a:spcBef>
            </a:pPr>
            <a:endParaRPr lang="en-US" sz="2799" dirty="0">
              <a:solidFill>
                <a:srgbClr val="000000"/>
              </a:solidFill>
              <a:latin typeface="PT Serif"/>
              <a:ea typeface="PT Serif"/>
              <a:cs typeface="PT Serif"/>
              <a:sym typeface="PT Serif"/>
            </a:endParaRPr>
          </a:p>
        </p:txBody>
      </p:sp>
      <p:sp>
        <p:nvSpPr>
          <p:cNvPr id="4" name="TextBox 4"/>
          <p:cNvSpPr txBox="1"/>
          <p:nvPr/>
        </p:nvSpPr>
        <p:spPr>
          <a:xfrm>
            <a:off x="2043202" y="5442207"/>
            <a:ext cx="6378238" cy="899798"/>
          </a:xfrm>
          <a:prstGeom prst="rect">
            <a:avLst/>
          </a:prstGeom>
        </p:spPr>
        <p:txBody>
          <a:bodyPr lIns="0" tIns="0" rIns="0" bIns="0" rtlCol="0" anchor="t">
            <a:spAutoFit/>
          </a:bodyPr>
          <a:lstStyle/>
          <a:p>
            <a:pPr algn="l">
              <a:lnSpc>
                <a:spcPts val="3639"/>
              </a:lnSpc>
              <a:spcBef>
                <a:spcPct val="0"/>
              </a:spcBef>
            </a:pPr>
            <a:r>
              <a:rPr lang="en-US" sz="2799" b="1" dirty="0">
                <a:solidFill>
                  <a:srgbClr val="000000"/>
                </a:solidFill>
                <a:latin typeface="PT Serif Bold"/>
                <a:ea typeface="PT Serif Bold"/>
                <a:cs typeface="PT Serif Bold"/>
                <a:sym typeface="PT Serif Bold"/>
              </a:rPr>
              <a:t>I want to: </a:t>
            </a:r>
            <a:r>
              <a:rPr lang="en-US" sz="2799" dirty="0">
                <a:solidFill>
                  <a:srgbClr val="000000"/>
                </a:solidFill>
                <a:latin typeface="PT Serif"/>
                <a:ea typeface="PT Serif"/>
                <a:cs typeface="PT Serif"/>
                <a:sym typeface="PT Serif"/>
              </a:rPr>
              <a:t>buy paddy directly from farmers</a:t>
            </a:r>
          </a:p>
        </p:txBody>
      </p:sp>
      <p:sp>
        <p:nvSpPr>
          <p:cNvPr id="5" name="TextBox 5"/>
          <p:cNvSpPr txBox="1"/>
          <p:nvPr/>
        </p:nvSpPr>
        <p:spPr>
          <a:xfrm>
            <a:off x="10682672" y="3018616"/>
            <a:ext cx="6378238" cy="4562339"/>
          </a:xfrm>
          <a:prstGeom prst="rect">
            <a:avLst/>
          </a:prstGeom>
        </p:spPr>
        <p:txBody>
          <a:bodyPr lIns="0" tIns="0" rIns="0" bIns="0" rtlCol="0" anchor="t">
            <a:spAutoFit/>
          </a:bodyPr>
          <a:lstStyle/>
          <a:p>
            <a:pPr algn="l">
              <a:lnSpc>
                <a:spcPts val="3639"/>
              </a:lnSpc>
              <a:spcBef>
                <a:spcPct val="0"/>
              </a:spcBef>
            </a:pPr>
            <a:r>
              <a:rPr lang="en-US" sz="2799" b="1" dirty="0">
                <a:solidFill>
                  <a:srgbClr val="000000"/>
                </a:solidFill>
                <a:latin typeface="PT Serif Bold"/>
                <a:ea typeface="PT Serif Bold"/>
                <a:cs typeface="PT Serif Bold"/>
                <a:sym typeface="PT Serif Bold"/>
              </a:rPr>
              <a:t>Acceptance Criteria:</a:t>
            </a:r>
          </a:p>
          <a:p>
            <a:pPr marL="604519" lvl="1" indent="-302260" algn="l">
              <a:lnSpc>
                <a:spcPts val="3639"/>
              </a:lnSpc>
              <a:spcBef>
                <a:spcPct val="0"/>
              </a:spcBef>
              <a:buFont typeface="Arial"/>
              <a:buChar char="•"/>
            </a:pPr>
            <a:r>
              <a:rPr lang="en-US" sz="2700" dirty="0">
                <a:solidFill>
                  <a:srgbClr val="000000"/>
                </a:solidFill>
                <a:latin typeface="PT Serif"/>
                <a:ea typeface="PT Serif"/>
                <a:cs typeface="PT Serif"/>
                <a:sym typeface="PT Serif"/>
              </a:rPr>
              <a:t>Checking request and making request</a:t>
            </a:r>
          </a:p>
          <a:p>
            <a:pPr marL="604519" lvl="1" indent="-302260">
              <a:lnSpc>
                <a:spcPts val="3639"/>
              </a:lnSpc>
              <a:spcBef>
                <a:spcPct val="0"/>
              </a:spcBef>
              <a:buFont typeface="Arial"/>
              <a:buChar char="•"/>
            </a:pPr>
            <a:r>
              <a:rPr lang="en-GB" sz="2700" dirty="0">
                <a:solidFill>
                  <a:srgbClr val="0E0E0E"/>
                </a:solidFill>
                <a:effectLst/>
                <a:latin typeface=".SF NS"/>
              </a:rPr>
              <a:t>view a list of farmers selling paddy</a:t>
            </a:r>
            <a:r>
              <a:rPr lang="en-US" sz="2700" dirty="0">
                <a:solidFill>
                  <a:srgbClr val="000000"/>
                </a:solidFill>
                <a:latin typeface="PT Serif"/>
                <a:ea typeface="PT Serif"/>
                <a:cs typeface="PT Serif"/>
                <a:sym typeface="PT Serif"/>
              </a:rPr>
              <a:t>.</a:t>
            </a:r>
          </a:p>
          <a:p>
            <a:pPr marL="604519" lvl="1" indent="-302260">
              <a:lnSpc>
                <a:spcPts val="3639"/>
              </a:lnSpc>
              <a:spcBef>
                <a:spcPct val="0"/>
              </a:spcBef>
              <a:buFont typeface="Arial"/>
              <a:buChar char="•"/>
            </a:pPr>
            <a:r>
              <a:rPr lang="en-GB" sz="2700" dirty="0">
                <a:solidFill>
                  <a:srgbClr val="0E0E0E"/>
                </a:solidFill>
                <a:effectLst/>
                <a:latin typeface=".SF NS"/>
              </a:rPr>
              <a:t>Check available quantity, quality/type, and price per unit.</a:t>
            </a:r>
            <a:endParaRPr lang="en-US" sz="2700" dirty="0">
              <a:solidFill>
                <a:srgbClr val="000000"/>
              </a:solidFill>
              <a:latin typeface="PT Serif"/>
              <a:ea typeface="PT Serif"/>
              <a:cs typeface="PT Serif"/>
              <a:sym typeface="PT Serif"/>
            </a:endParaRPr>
          </a:p>
          <a:p>
            <a:pPr marL="604519" lvl="1" indent="-302260" algn="l">
              <a:lnSpc>
                <a:spcPts val="3639"/>
              </a:lnSpc>
              <a:spcBef>
                <a:spcPct val="0"/>
              </a:spcBef>
              <a:buFont typeface="Arial"/>
              <a:buChar char="•"/>
            </a:pPr>
            <a:r>
              <a:rPr lang="en-US" sz="2700" dirty="0">
                <a:solidFill>
                  <a:srgbClr val="000000"/>
                </a:solidFill>
                <a:latin typeface="PT Serif"/>
                <a:ea typeface="PT Serif"/>
                <a:cs typeface="PT Serif"/>
                <a:sym typeface="PT Serif"/>
              </a:rPr>
              <a:t>Accept request </a:t>
            </a:r>
          </a:p>
          <a:p>
            <a:pPr marL="604519" lvl="1" indent="-302260">
              <a:lnSpc>
                <a:spcPts val="3639"/>
              </a:lnSpc>
              <a:spcBef>
                <a:spcPct val="0"/>
              </a:spcBef>
              <a:buFont typeface="Arial"/>
              <a:buChar char="•"/>
            </a:pPr>
            <a:r>
              <a:rPr lang="en-GB" sz="2700" dirty="0">
                <a:solidFill>
                  <a:srgbClr val="0E0E0E"/>
                </a:solidFill>
                <a:effectLst/>
                <a:latin typeface=".SF NS"/>
              </a:rPr>
              <a:t>Delivery</a:t>
            </a:r>
          </a:p>
          <a:p>
            <a:pPr marL="604519" lvl="1" indent="-302260" algn="l">
              <a:lnSpc>
                <a:spcPts val="3639"/>
              </a:lnSpc>
              <a:spcBef>
                <a:spcPct val="0"/>
              </a:spcBef>
              <a:buFont typeface="Arial"/>
              <a:buChar char="•"/>
            </a:pPr>
            <a:r>
              <a:rPr lang="en-US" sz="2700" dirty="0">
                <a:solidFill>
                  <a:srgbClr val="000000"/>
                </a:solidFill>
                <a:latin typeface="PT Serif"/>
                <a:ea typeface="PT Serif"/>
                <a:cs typeface="PT Serif"/>
                <a:sym typeface="PT Serif"/>
              </a:rPr>
              <a:t>Quality check and payment</a:t>
            </a:r>
          </a:p>
          <a:p>
            <a:pPr algn="l">
              <a:lnSpc>
                <a:spcPts val="3639"/>
              </a:lnSpc>
            </a:pPr>
            <a:endParaRPr lang="en-US" sz="2799" dirty="0">
              <a:solidFill>
                <a:srgbClr val="000000"/>
              </a:solidFill>
              <a:latin typeface="PT Serif"/>
              <a:ea typeface="PT Serif"/>
              <a:cs typeface="PT Serif"/>
              <a:sym typeface="PT Serif"/>
            </a:endParaRPr>
          </a:p>
          <a:p>
            <a:pPr marL="0" lvl="0" indent="0" algn="l">
              <a:lnSpc>
                <a:spcPts val="3639"/>
              </a:lnSpc>
              <a:spcBef>
                <a:spcPct val="0"/>
              </a:spcBef>
            </a:pPr>
            <a:endParaRPr lang="en-US" sz="2799" dirty="0">
              <a:solidFill>
                <a:srgbClr val="000000"/>
              </a:solidFill>
              <a:latin typeface="PT Serif"/>
              <a:ea typeface="PT Serif"/>
              <a:cs typeface="PT Serif"/>
              <a:sym typeface="PT Serif"/>
            </a:endParaRPr>
          </a:p>
        </p:txBody>
      </p:sp>
      <p:grpSp>
        <p:nvGrpSpPr>
          <p:cNvPr id="6" name="Group 6"/>
          <p:cNvGrpSpPr/>
          <p:nvPr/>
        </p:nvGrpSpPr>
        <p:grpSpPr>
          <a:xfrm>
            <a:off x="1798373" y="565407"/>
            <a:ext cx="14691254" cy="1746955"/>
            <a:chOff x="0" y="9525"/>
            <a:chExt cx="19588339" cy="2329273"/>
          </a:xfrm>
        </p:grpSpPr>
        <p:sp>
          <p:nvSpPr>
            <p:cNvPr id="7" name="TextBox 7"/>
            <p:cNvSpPr txBox="1"/>
            <p:nvPr/>
          </p:nvSpPr>
          <p:spPr>
            <a:xfrm>
              <a:off x="0" y="9525"/>
              <a:ext cx="19588339" cy="1285875"/>
            </a:xfrm>
            <a:prstGeom prst="rect">
              <a:avLst/>
            </a:prstGeom>
          </p:spPr>
          <p:txBody>
            <a:bodyPr lIns="0" tIns="0" rIns="0" bIns="0" rtlCol="0" anchor="t">
              <a:spAutoFit/>
            </a:bodyPr>
            <a:lstStyle/>
            <a:p>
              <a:pPr marL="0" lvl="0" indent="0" algn="ctr">
                <a:lnSpc>
                  <a:spcPts val="7679"/>
                </a:lnSpc>
                <a:spcBef>
                  <a:spcPct val="0"/>
                </a:spcBef>
              </a:pPr>
              <a:r>
                <a:rPr lang="en-US" sz="6399" b="1" dirty="0">
                  <a:solidFill>
                    <a:srgbClr val="000000"/>
                  </a:solidFill>
                  <a:latin typeface="PT Serif Bold"/>
                  <a:ea typeface="PT Serif Bold"/>
                  <a:cs typeface="PT Serif Bold"/>
                  <a:sym typeface="PT Serif Bold"/>
                </a:rPr>
                <a:t>User Story 1</a:t>
              </a:r>
            </a:p>
          </p:txBody>
        </p:sp>
        <p:sp>
          <p:nvSpPr>
            <p:cNvPr id="8" name="TextBox 8"/>
            <p:cNvSpPr txBox="1"/>
            <p:nvPr/>
          </p:nvSpPr>
          <p:spPr>
            <a:xfrm>
              <a:off x="0" y="1394352"/>
              <a:ext cx="19588339" cy="944446"/>
            </a:xfrm>
            <a:prstGeom prst="rect">
              <a:avLst/>
            </a:prstGeom>
          </p:spPr>
          <p:txBody>
            <a:bodyPr lIns="0" tIns="0" rIns="0" bIns="0" rtlCol="0" anchor="t">
              <a:spAutoFit/>
            </a:bodyPr>
            <a:lstStyle/>
            <a:p>
              <a:pPr marL="0" lvl="0" indent="0" algn="ctr">
                <a:lnSpc>
                  <a:spcPts val="5999"/>
                </a:lnSpc>
                <a:spcBef>
                  <a:spcPct val="0"/>
                </a:spcBef>
              </a:pPr>
              <a:r>
                <a:rPr lang="en-US" sz="3999" b="1" dirty="0">
                  <a:solidFill>
                    <a:srgbClr val="000000"/>
                  </a:solidFill>
                  <a:latin typeface="PT Serif Bold"/>
                  <a:ea typeface="PT Serif Bold"/>
                  <a:cs typeface="PT Serif Bold"/>
                  <a:sym typeface="PT Serif Bold"/>
                </a:rPr>
                <a:t>Buy Paddy</a:t>
              </a:r>
            </a:p>
          </p:txBody>
        </p:sp>
      </p:grpSp>
      <p:pic>
        <p:nvPicPr>
          <p:cNvPr id="13" name="Picture 12">
            <a:extLst>
              <a:ext uri="{FF2B5EF4-FFF2-40B4-BE49-F238E27FC236}">
                <a16:creationId xmlns:a16="http://schemas.microsoft.com/office/drawing/2014/main" id="{F5896424-BAF0-9042-A4B6-7EDA83DF0C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629" y="180240"/>
            <a:ext cx="6378238" cy="358775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769306" y="4505932"/>
            <a:ext cx="6378238" cy="440690"/>
          </a:xfrm>
          <a:prstGeom prst="rect">
            <a:avLst/>
          </a:prstGeom>
        </p:spPr>
        <p:txBody>
          <a:bodyPr lIns="0" tIns="0" rIns="0" bIns="0" rtlCol="0" anchor="t">
            <a:spAutoFit/>
          </a:bodyPr>
          <a:lstStyle/>
          <a:p>
            <a:pPr marL="0" lvl="0" indent="0" algn="l">
              <a:lnSpc>
                <a:spcPts val="3639"/>
              </a:lnSpc>
              <a:spcBef>
                <a:spcPct val="0"/>
              </a:spcBef>
            </a:pPr>
            <a:r>
              <a:rPr lang="en-US" sz="2799" b="1" dirty="0">
                <a:solidFill>
                  <a:srgbClr val="1B2027"/>
                </a:solidFill>
                <a:latin typeface="PT Serif Bold"/>
                <a:ea typeface="PT Serif Bold"/>
                <a:cs typeface="PT Serif Bold"/>
                <a:sym typeface="PT Serif Bold"/>
              </a:rPr>
              <a:t>As a:</a:t>
            </a:r>
            <a:r>
              <a:rPr lang="en-US" sz="2799" dirty="0">
                <a:solidFill>
                  <a:srgbClr val="1B2027"/>
                </a:solidFill>
                <a:latin typeface="PT Serif"/>
                <a:ea typeface="PT Serif"/>
                <a:cs typeface="PT Serif"/>
                <a:sym typeface="PT Serif"/>
              </a:rPr>
              <a:t> Farmer</a:t>
            </a:r>
          </a:p>
        </p:txBody>
      </p:sp>
      <p:sp>
        <p:nvSpPr>
          <p:cNvPr id="3" name="TextBox 3"/>
          <p:cNvSpPr txBox="1"/>
          <p:nvPr/>
        </p:nvSpPr>
        <p:spPr>
          <a:xfrm>
            <a:off x="2740953" y="6972300"/>
            <a:ext cx="6378238" cy="897890"/>
          </a:xfrm>
          <a:prstGeom prst="rect">
            <a:avLst/>
          </a:prstGeom>
        </p:spPr>
        <p:txBody>
          <a:bodyPr lIns="0" tIns="0" rIns="0" bIns="0" rtlCol="0" anchor="t">
            <a:spAutoFit/>
          </a:bodyPr>
          <a:lstStyle/>
          <a:p>
            <a:pPr marL="0" lvl="0" indent="0" algn="l">
              <a:lnSpc>
                <a:spcPts val="3639"/>
              </a:lnSpc>
              <a:spcBef>
                <a:spcPct val="0"/>
              </a:spcBef>
            </a:pPr>
            <a:r>
              <a:rPr lang="en-US" sz="2799" b="1" dirty="0">
                <a:solidFill>
                  <a:srgbClr val="1B2027"/>
                </a:solidFill>
                <a:latin typeface="PT Serif Bold"/>
                <a:ea typeface="PT Serif Bold"/>
                <a:cs typeface="PT Serif Bold"/>
                <a:sym typeface="PT Serif Bold"/>
              </a:rPr>
              <a:t>So that:</a:t>
            </a:r>
            <a:r>
              <a:rPr lang="en-US" sz="2799" dirty="0">
                <a:solidFill>
                  <a:srgbClr val="1B2027"/>
                </a:solidFill>
                <a:latin typeface="PT Serif"/>
                <a:ea typeface="PT Serif"/>
                <a:cs typeface="PT Serif"/>
                <a:sym typeface="PT Serif"/>
              </a:rPr>
              <a:t> I can easily find buyers and get fair prices for my crops.</a:t>
            </a:r>
          </a:p>
        </p:txBody>
      </p:sp>
      <p:sp>
        <p:nvSpPr>
          <p:cNvPr id="4" name="TextBox 4"/>
          <p:cNvSpPr txBox="1"/>
          <p:nvPr/>
        </p:nvSpPr>
        <p:spPr>
          <a:xfrm>
            <a:off x="2769306" y="5560723"/>
            <a:ext cx="6378238" cy="899798"/>
          </a:xfrm>
          <a:prstGeom prst="rect">
            <a:avLst/>
          </a:prstGeom>
        </p:spPr>
        <p:txBody>
          <a:bodyPr lIns="0" tIns="0" rIns="0" bIns="0" rtlCol="0" anchor="t">
            <a:spAutoFit/>
          </a:bodyPr>
          <a:lstStyle/>
          <a:p>
            <a:pPr marL="0" lvl="0" indent="0" algn="l">
              <a:lnSpc>
                <a:spcPts val="3639"/>
              </a:lnSpc>
              <a:spcBef>
                <a:spcPct val="0"/>
              </a:spcBef>
            </a:pPr>
            <a:r>
              <a:rPr lang="en-US" sz="2799" b="1" dirty="0">
                <a:solidFill>
                  <a:srgbClr val="1B2027"/>
                </a:solidFill>
                <a:latin typeface="PT Serif Bold"/>
                <a:ea typeface="PT Serif Bold"/>
                <a:cs typeface="PT Serif Bold"/>
                <a:sym typeface="PT Serif Bold"/>
              </a:rPr>
              <a:t>I want to:</a:t>
            </a:r>
            <a:r>
              <a:rPr lang="en-US" sz="2799" dirty="0">
                <a:solidFill>
                  <a:srgbClr val="1B2027"/>
                </a:solidFill>
                <a:latin typeface="PT Serif"/>
                <a:ea typeface="PT Serif"/>
                <a:cs typeface="PT Serif"/>
                <a:sym typeface="PT Serif"/>
              </a:rPr>
              <a:t> sell my paddy directly to mill managers,</a:t>
            </a:r>
          </a:p>
        </p:txBody>
      </p:sp>
      <p:sp>
        <p:nvSpPr>
          <p:cNvPr id="5" name="TextBox 5"/>
          <p:cNvSpPr txBox="1"/>
          <p:nvPr/>
        </p:nvSpPr>
        <p:spPr>
          <a:xfrm>
            <a:off x="10595965" y="3133471"/>
            <a:ext cx="6378238" cy="5978111"/>
          </a:xfrm>
          <a:prstGeom prst="rect">
            <a:avLst/>
          </a:prstGeom>
        </p:spPr>
        <p:txBody>
          <a:bodyPr lIns="0" tIns="0" rIns="0" bIns="0" rtlCol="0" anchor="t">
            <a:spAutoFit/>
          </a:bodyPr>
          <a:lstStyle/>
          <a:p>
            <a:pPr algn="l">
              <a:lnSpc>
                <a:spcPts val="3639"/>
              </a:lnSpc>
              <a:spcBef>
                <a:spcPct val="0"/>
              </a:spcBef>
            </a:pPr>
            <a:r>
              <a:rPr lang="en-US" sz="2799" b="1" dirty="0">
                <a:solidFill>
                  <a:srgbClr val="1B2027"/>
                </a:solidFill>
                <a:latin typeface="PT Serif Bold"/>
                <a:ea typeface="PT Serif Bold"/>
                <a:cs typeface="PT Serif Bold"/>
                <a:sym typeface="PT Serif Bold"/>
              </a:rPr>
              <a:t>Acceptance Criteria:</a:t>
            </a:r>
          </a:p>
          <a:p>
            <a:pPr marL="604519" lvl="1" indent="-302260" algn="l">
              <a:lnSpc>
                <a:spcPts val="3639"/>
              </a:lnSpc>
              <a:spcBef>
                <a:spcPct val="0"/>
              </a:spcBef>
              <a:buFont typeface="Arial"/>
              <a:buChar char="•"/>
            </a:pPr>
            <a:r>
              <a:rPr lang="en-US" sz="2799" dirty="0">
                <a:solidFill>
                  <a:srgbClr val="1B2027"/>
                </a:solidFill>
                <a:latin typeface="PT Serif"/>
                <a:ea typeface="PT Serif"/>
                <a:cs typeface="PT Serif"/>
                <a:sym typeface="PT Serif"/>
              </a:rPr>
              <a:t>Create a sales list for paddy.</a:t>
            </a:r>
          </a:p>
          <a:p>
            <a:pPr marL="604519" lvl="1" indent="-302260" algn="l">
              <a:lnSpc>
                <a:spcPts val="3639"/>
              </a:lnSpc>
              <a:spcBef>
                <a:spcPct val="0"/>
              </a:spcBef>
              <a:buFont typeface="Arial"/>
              <a:buChar char="•"/>
            </a:pPr>
            <a:r>
              <a:rPr lang="en-US" sz="2799" dirty="0">
                <a:solidFill>
                  <a:srgbClr val="1B2027"/>
                </a:solidFill>
                <a:latin typeface="PT Serif"/>
                <a:ea typeface="PT Serif"/>
                <a:cs typeface="PT Serif"/>
                <a:sym typeface="PT Serif"/>
              </a:rPr>
              <a:t>Set type, quality, quantity, and price per unit of paddy</a:t>
            </a:r>
          </a:p>
          <a:p>
            <a:pPr marL="604519" lvl="1" indent="-302260" algn="l">
              <a:lnSpc>
                <a:spcPts val="3639"/>
              </a:lnSpc>
              <a:spcBef>
                <a:spcPct val="0"/>
              </a:spcBef>
              <a:buFont typeface="Arial"/>
              <a:buChar char="•"/>
            </a:pPr>
            <a:r>
              <a:rPr lang="en-US" sz="2799" dirty="0">
                <a:solidFill>
                  <a:srgbClr val="1B2027"/>
                </a:solidFill>
                <a:latin typeface="PT Serif"/>
                <a:ea typeface="PT Serif"/>
                <a:cs typeface="PT Serif"/>
                <a:sym typeface="PT Serif"/>
              </a:rPr>
              <a:t>Making or accepting request.</a:t>
            </a:r>
          </a:p>
          <a:p>
            <a:pPr marL="604519" lvl="1" indent="-302260" algn="l">
              <a:lnSpc>
                <a:spcPts val="3639"/>
              </a:lnSpc>
              <a:spcBef>
                <a:spcPct val="0"/>
              </a:spcBef>
              <a:buFont typeface="Arial"/>
              <a:buChar char="•"/>
            </a:pPr>
            <a:r>
              <a:rPr lang="en-US" sz="2799" dirty="0">
                <a:solidFill>
                  <a:srgbClr val="1B2027"/>
                </a:solidFill>
                <a:latin typeface="PT Serif"/>
                <a:ea typeface="PT Serif"/>
                <a:cs typeface="PT Serif"/>
                <a:sym typeface="PT Serif"/>
              </a:rPr>
              <a:t>Negotiate for price, delivery and payment method</a:t>
            </a:r>
          </a:p>
          <a:p>
            <a:pPr marL="604519" lvl="1" indent="-302260" algn="l">
              <a:lnSpc>
                <a:spcPts val="3639"/>
              </a:lnSpc>
              <a:spcBef>
                <a:spcPct val="0"/>
              </a:spcBef>
              <a:buFont typeface="Arial"/>
              <a:buChar char="•"/>
            </a:pPr>
            <a:r>
              <a:rPr lang="en-US" sz="2799" dirty="0">
                <a:solidFill>
                  <a:srgbClr val="1B2027"/>
                </a:solidFill>
                <a:latin typeface="PT Serif"/>
                <a:ea typeface="PT Serif"/>
                <a:cs typeface="PT Serif"/>
                <a:sym typeface="PT Serif"/>
              </a:rPr>
              <a:t>Delivery</a:t>
            </a:r>
          </a:p>
          <a:p>
            <a:pPr marL="604519" lvl="1" indent="-302260" algn="l">
              <a:lnSpc>
                <a:spcPts val="3639"/>
              </a:lnSpc>
              <a:spcBef>
                <a:spcPct val="0"/>
              </a:spcBef>
              <a:buFont typeface="Arial"/>
              <a:buChar char="•"/>
            </a:pPr>
            <a:r>
              <a:rPr lang="en-US" sz="2799" dirty="0">
                <a:solidFill>
                  <a:srgbClr val="1B2027"/>
                </a:solidFill>
                <a:latin typeface="PT Serif"/>
                <a:ea typeface="PT Serif"/>
                <a:cs typeface="PT Serif"/>
                <a:sym typeface="PT Serif"/>
              </a:rPr>
              <a:t>Received payment</a:t>
            </a:r>
          </a:p>
          <a:p>
            <a:pPr marL="604519" lvl="1" indent="-302260" algn="l">
              <a:lnSpc>
                <a:spcPts val="3639"/>
              </a:lnSpc>
              <a:spcBef>
                <a:spcPct val="0"/>
              </a:spcBef>
              <a:buFont typeface="Arial"/>
              <a:buChar char="•"/>
            </a:pPr>
            <a:endParaRPr lang="en-US" sz="2799" dirty="0">
              <a:solidFill>
                <a:srgbClr val="1B2027"/>
              </a:solidFill>
              <a:latin typeface="PT Serif"/>
              <a:ea typeface="PT Serif"/>
              <a:cs typeface="PT Serif"/>
              <a:sym typeface="PT Serif"/>
            </a:endParaRPr>
          </a:p>
          <a:p>
            <a:pPr marL="604519" lvl="1" indent="-302260" algn="l">
              <a:lnSpc>
                <a:spcPts val="3639"/>
              </a:lnSpc>
              <a:spcBef>
                <a:spcPct val="0"/>
              </a:spcBef>
              <a:buFont typeface="Arial"/>
              <a:buChar char="•"/>
            </a:pPr>
            <a:endParaRPr lang="en-US" sz="2799" dirty="0">
              <a:solidFill>
                <a:srgbClr val="1B2027"/>
              </a:solidFill>
              <a:latin typeface="PT Serif"/>
              <a:ea typeface="PT Serif"/>
              <a:cs typeface="PT Serif"/>
              <a:sym typeface="PT Serif"/>
            </a:endParaRPr>
          </a:p>
          <a:p>
            <a:pPr marL="604519" lvl="1" indent="-302260" algn="l">
              <a:lnSpc>
                <a:spcPts val="3639"/>
              </a:lnSpc>
              <a:spcBef>
                <a:spcPct val="0"/>
              </a:spcBef>
              <a:buFont typeface="Arial"/>
              <a:buChar char="•"/>
            </a:pPr>
            <a:endParaRPr lang="en-US" sz="2799" dirty="0">
              <a:solidFill>
                <a:srgbClr val="1B2027"/>
              </a:solidFill>
              <a:latin typeface="PT Serif"/>
              <a:ea typeface="PT Serif"/>
              <a:cs typeface="PT Serif"/>
              <a:sym typeface="PT Serif"/>
            </a:endParaRPr>
          </a:p>
          <a:p>
            <a:pPr marL="0" lvl="0" indent="0" algn="l">
              <a:lnSpc>
                <a:spcPts val="3639"/>
              </a:lnSpc>
              <a:spcBef>
                <a:spcPct val="0"/>
              </a:spcBef>
            </a:pPr>
            <a:endParaRPr lang="en-US" sz="2799" dirty="0">
              <a:solidFill>
                <a:srgbClr val="1B2027"/>
              </a:solidFill>
              <a:latin typeface="PT Serif"/>
              <a:ea typeface="PT Serif"/>
              <a:cs typeface="PT Serif"/>
              <a:sym typeface="PT Serif"/>
            </a:endParaRPr>
          </a:p>
        </p:txBody>
      </p:sp>
      <p:grpSp>
        <p:nvGrpSpPr>
          <p:cNvPr id="6" name="Group 6"/>
          <p:cNvGrpSpPr/>
          <p:nvPr/>
        </p:nvGrpSpPr>
        <p:grpSpPr>
          <a:xfrm>
            <a:off x="1981200" y="213721"/>
            <a:ext cx="14691254" cy="2516396"/>
            <a:chOff x="0" y="9525"/>
            <a:chExt cx="19588339" cy="3355194"/>
          </a:xfrm>
        </p:grpSpPr>
        <p:sp>
          <p:nvSpPr>
            <p:cNvPr id="7" name="TextBox 7"/>
            <p:cNvSpPr txBox="1"/>
            <p:nvPr/>
          </p:nvSpPr>
          <p:spPr>
            <a:xfrm>
              <a:off x="0" y="9525"/>
              <a:ext cx="19588339" cy="1285875"/>
            </a:xfrm>
            <a:prstGeom prst="rect">
              <a:avLst/>
            </a:prstGeom>
          </p:spPr>
          <p:txBody>
            <a:bodyPr lIns="0" tIns="0" rIns="0" bIns="0" rtlCol="0" anchor="t">
              <a:spAutoFit/>
            </a:bodyPr>
            <a:lstStyle/>
            <a:p>
              <a:pPr marL="0" lvl="0" indent="0" algn="ctr">
                <a:lnSpc>
                  <a:spcPts val="7679"/>
                </a:lnSpc>
                <a:spcBef>
                  <a:spcPct val="0"/>
                </a:spcBef>
              </a:pPr>
              <a:r>
                <a:rPr lang="en-US" sz="6399" b="1">
                  <a:solidFill>
                    <a:srgbClr val="1B2027"/>
                  </a:solidFill>
                  <a:latin typeface="PT Serif Bold"/>
                  <a:ea typeface="PT Serif Bold"/>
                  <a:cs typeface="PT Serif Bold"/>
                  <a:sym typeface="PT Serif Bold"/>
                </a:rPr>
                <a:t>User Story 2</a:t>
              </a:r>
            </a:p>
          </p:txBody>
        </p:sp>
        <p:sp>
          <p:nvSpPr>
            <p:cNvPr id="8" name="TextBox 8"/>
            <p:cNvSpPr txBox="1"/>
            <p:nvPr/>
          </p:nvSpPr>
          <p:spPr>
            <a:xfrm>
              <a:off x="0" y="1394350"/>
              <a:ext cx="19588339" cy="1970369"/>
            </a:xfrm>
            <a:prstGeom prst="rect">
              <a:avLst/>
            </a:prstGeom>
          </p:spPr>
          <p:txBody>
            <a:bodyPr lIns="0" tIns="0" rIns="0" bIns="0" rtlCol="0" anchor="t">
              <a:spAutoFit/>
            </a:bodyPr>
            <a:lstStyle/>
            <a:p>
              <a:pPr algn="ctr">
                <a:lnSpc>
                  <a:spcPts val="5999"/>
                </a:lnSpc>
              </a:pPr>
              <a:r>
                <a:rPr lang="en-US" sz="3999" b="1" dirty="0">
                  <a:solidFill>
                    <a:srgbClr val="1B2027"/>
                  </a:solidFill>
                  <a:latin typeface="PT Serif Bold"/>
                  <a:ea typeface="PT Serif Bold"/>
                  <a:cs typeface="PT Serif Bold"/>
                  <a:sym typeface="PT Serif Bold"/>
                </a:rPr>
                <a:t>Sell Paddy</a:t>
              </a:r>
            </a:p>
            <a:p>
              <a:pPr marL="0" lvl="0" indent="0" algn="ctr">
                <a:lnSpc>
                  <a:spcPts val="5999"/>
                </a:lnSpc>
                <a:spcBef>
                  <a:spcPct val="0"/>
                </a:spcBef>
              </a:pPr>
              <a:endParaRPr lang="en-US" sz="3999" b="1" dirty="0">
                <a:solidFill>
                  <a:srgbClr val="1B2027"/>
                </a:solidFill>
                <a:latin typeface="PT Serif Bold"/>
                <a:ea typeface="PT Serif Bold"/>
                <a:cs typeface="PT Serif Bold"/>
                <a:sym typeface="PT Serif Bold"/>
              </a:endParaRPr>
            </a:p>
          </p:txBody>
        </p:sp>
      </p:grpSp>
      <p:pic>
        <p:nvPicPr>
          <p:cNvPr id="10" name="Picture 9">
            <a:extLst>
              <a:ext uri="{FF2B5EF4-FFF2-40B4-BE49-F238E27FC236}">
                <a16:creationId xmlns:a16="http://schemas.microsoft.com/office/drawing/2014/main" id="{372EAE0E-4DC5-A4E1-0988-41064EE6A6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114299"/>
            <a:ext cx="6897516" cy="387985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509416" y="1028700"/>
            <a:ext cx="6469912" cy="2438400"/>
          </a:xfrm>
          <a:prstGeom prst="rect">
            <a:avLst/>
          </a:prstGeom>
        </p:spPr>
        <p:txBody>
          <a:bodyPr lIns="0" tIns="0" rIns="0" bIns="0" rtlCol="0" anchor="t">
            <a:spAutoFit/>
          </a:bodyPr>
          <a:lstStyle/>
          <a:p>
            <a:pPr marL="0" lvl="0" indent="0" algn="l">
              <a:lnSpc>
                <a:spcPts val="9600"/>
              </a:lnSpc>
              <a:spcBef>
                <a:spcPct val="0"/>
              </a:spcBef>
            </a:pPr>
            <a:r>
              <a:rPr lang="en-US" sz="8000" b="1">
                <a:solidFill>
                  <a:srgbClr val="000000"/>
                </a:solidFill>
                <a:latin typeface="PT Serif Bold"/>
                <a:ea typeface="PT Serif Bold"/>
                <a:cs typeface="PT Serif Bold"/>
                <a:sym typeface="PT Serif Bold"/>
              </a:rPr>
              <a:t>Extended Use Case 1</a:t>
            </a:r>
          </a:p>
        </p:txBody>
      </p:sp>
      <p:sp>
        <p:nvSpPr>
          <p:cNvPr id="4" name="TextBox 4"/>
          <p:cNvSpPr txBox="1"/>
          <p:nvPr/>
        </p:nvSpPr>
        <p:spPr>
          <a:xfrm>
            <a:off x="560807" y="4132972"/>
            <a:ext cx="7372995" cy="648960"/>
          </a:xfrm>
          <a:prstGeom prst="rect">
            <a:avLst/>
          </a:prstGeom>
        </p:spPr>
        <p:txBody>
          <a:bodyPr lIns="0" tIns="0" rIns="0" bIns="0" rtlCol="0" anchor="t">
            <a:spAutoFit/>
          </a:bodyPr>
          <a:lstStyle/>
          <a:p>
            <a:pPr marL="0" lvl="0" indent="0" algn="l">
              <a:lnSpc>
                <a:spcPts val="4680"/>
              </a:lnSpc>
              <a:spcBef>
                <a:spcPct val="0"/>
              </a:spcBef>
            </a:pPr>
            <a:r>
              <a:rPr lang="en-US" sz="6000" b="1" dirty="0">
                <a:solidFill>
                  <a:schemeClr val="accent6">
                    <a:lumMod val="75000"/>
                  </a:schemeClr>
                </a:solidFill>
                <a:latin typeface="PT Serif Bold"/>
                <a:ea typeface="PT Serif Bold"/>
                <a:cs typeface="PT Serif Bold"/>
                <a:sym typeface="PT Serif Bold"/>
              </a:rPr>
              <a:t>Stock Update</a:t>
            </a:r>
          </a:p>
        </p:txBody>
      </p:sp>
      <p:sp>
        <p:nvSpPr>
          <p:cNvPr id="5" name="Title 4">
            <a:extLst>
              <a:ext uri="{FF2B5EF4-FFF2-40B4-BE49-F238E27FC236}">
                <a16:creationId xmlns:a16="http://schemas.microsoft.com/office/drawing/2014/main" id="{2B846B60-0731-7F9F-B1E3-A0851024F2E5}"/>
              </a:ext>
            </a:extLst>
          </p:cNvPr>
          <p:cNvSpPr>
            <a:spLocks noGrp="1"/>
          </p:cNvSpPr>
          <p:nvPr>
            <p:ph type="title"/>
          </p:nvPr>
        </p:nvSpPr>
        <p:spPr>
          <a:xfrm>
            <a:off x="9534807" y="457200"/>
            <a:ext cx="8229600" cy="1143000"/>
          </a:xfrm>
        </p:spPr>
        <p:txBody>
          <a:bodyPr/>
          <a:lstStyle/>
          <a:p>
            <a:r>
              <a:rPr lang="en-BD" b="1" dirty="0">
                <a:latin typeface="Times New Roman" panose="02020603050405020304" pitchFamily="18" charset="0"/>
                <a:cs typeface="Times New Roman" panose="02020603050405020304" pitchFamily="18" charset="0"/>
              </a:rPr>
              <a:t>Use Case Name : Stock Update</a:t>
            </a:r>
          </a:p>
        </p:txBody>
      </p:sp>
      <p:sp>
        <p:nvSpPr>
          <p:cNvPr id="6" name="Content Placeholder 5">
            <a:extLst>
              <a:ext uri="{FF2B5EF4-FFF2-40B4-BE49-F238E27FC236}">
                <a16:creationId xmlns:a16="http://schemas.microsoft.com/office/drawing/2014/main" id="{41A5FEEB-C9A8-4678-CEA3-5936156A7FA4}"/>
              </a:ext>
            </a:extLst>
          </p:cNvPr>
          <p:cNvSpPr>
            <a:spLocks noGrp="1"/>
          </p:cNvSpPr>
          <p:nvPr>
            <p:ph idx="1"/>
          </p:nvPr>
        </p:nvSpPr>
        <p:spPr>
          <a:xfrm>
            <a:off x="9534807" y="2095500"/>
            <a:ext cx="8229600" cy="6248400"/>
          </a:xfrm>
        </p:spPr>
        <p:txBody>
          <a:bodyPr/>
          <a:lstStyle/>
          <a:p>
            <a:r>
              <a:rPr lang="en-BD" dirty="0">
                <a:latin typeface="Times New Roman" panose="02020603050405020304" pitchFamily="18" charset="0"/>
                <a:cs typeface="Times New Roman" panose="02020603050405020304" pitchFamily="18" charset="0"/>
              </a:rPr>
              <a:t>Actor: Mill Manager</a:t>
            </a:r>
          </a:p>
          <a:p>
            <a:r>
              <a:rPr lang="en-GB" b="1" dirty="0">
                <a:solidFill>
                  <a:srgbClr val="0E0E0E"/>
                </a:solidFill>
                <a:effectLst/>
                <a:latin typeface="Times New Roman" panose="02020603050405020304" pitchFamily="18" charset="0"/>
                <a:cs typeface="Times New Roman" panose="02020603050405020304" pitchFamily="18" charset="0"/>
              </a:rPr>
              <a:t>Description:</a:t>
            </a:r>
            <a:endParaRPr lang="en-GB" dirty="0">
              <a:solidFill>
                <a:srgbClr val="0E0E0E"/>
              </a:solidFill>
              <a:effectLst/>
              <a:latin typeface="Times New Roman" panose="02020603050405020304" pitchFamily="18" charset="0"/>
              <a:cs typeface="Times New Roman" panose="02020603050405020304" pitchFamily="18" charset="0"/>
            </a:endParaRPr>
          </a:p>
          <a:p>
            <a:r>
              <a:rPr lang="en-GB" dirty="0">
                <a:solidFill>
                  <a:srgbClr val="0E0E0E"/>
                </a:solidFill>
                <a:effectLst/>
                <a:latin typeface="Times New Roman" panose="02020603050405020304" pitchFamily="18" charset="0"/>
                <a:cs typeface="Times New Roman" panose="02020603050405020304" pitchFamily="18" charset="0"/>
              </a:rPr>
              <a:t>This use case describes the process by which a mill manager updates the stock inventory after receiving paddy from farmers.</a:t>
            </a:r>
          </a:p>
          <a:p>
            <a:pPr marL="0" indent="0">
              <a:buNone/>
            </a:pPr>
            <a:endParaRPr lang="en-GB" dirty="0">
              <a:solidFill>
                <a:srgbClr val="0E0E0E"/>
              </a:solidFill>
              <a:effectLst/>
              <a:latin typeface="Times New Roman" panose="02020603050405020304" pitchFamily="18" charset="0"/>
              <a:cs typeface="Times New Roman" panose="02020603050405020304" pitchFamily="18" charset="0"/>
            </a:endParaRPr>
          </a:p>
          <a:p>
            <a:r>
              <a:rPr lang="en-GB" dirty="0">
                <a:solidFill>
                  <a:srgbClr val="0E0E0E"/>
                </a:solidFill>
                <a:effectLst/>
                <a:latin typeface="Times New Roman" panose="02020603050405020304" pitchFamily="18" charset="0"/>
                <a:cs typeface="Times New Roman" panose="02020603050405020304" pitchFamily="18" charset="0"/>
              </a:rPr>
              <a:t>Receive Paddy Delivery</a:t>
            </a:r>
          </a:p>
          <a:p>
            <a:r>
              <a:rPr lang="en-GB" dirty="0">
                <a:solidFill>
                  <a:srgbClr val="0E0E0E"/>
                </a:solidFill>
                <a:effectLst/>
                <a:latin typeface="Times New Roman" panose="02020603050405020304" pitchFamily="18" charset="0"/>
                <a:cs typeface="Times New Roman" panose="02020603050405020304" pitchFamily="18" charset="0"/>
              </a:rPr>
              <a:t>Confirm Quality</a:t>
            </a:r>
          </a:p>
          <a:p>
            <a:r>
              <a:rPr lang="en-GB" dirty="0">
                <a:solidFill>
                  <a:srgbClr val="0E0E0E"/>
                </a:solidFill>
                <a:effectLst/>
                <a:latin typeface="Times New Roman" panose="02020603050405020304" pitchFamily="18" charset="0"/>
                <a:cs typeface="Times New Roman" panose="02020603050405020304" pitchFamily="18" charset="0"/>
              </a:rPr>
              <a:t>Access Stock Update Interface</a:t>
            </a:r>
          </a:p>
          <a:p>
            <a:r>
              <a:rPr lang="en-GB" dirty="0">
                <a:solidFill>
                  <a:srgbClr val="0E0E0E"/>
                </a:solidFill>
                <a:effectLst/>
                <a:latin typeface="Times New Roman" panose="02020603050405020304" pitchFamily="18" charset="0"/>
                <a:cs typeface="Times New Roman" panose="02020603050405020304" pitchFamily="18" charset="0"/>
              </a:rPr>
              <a:t>Update Stock</a:t>
            </a:r>
          </a:p>
          <a:p>
            <a:r>
              <a:rPr lang="en-GB" dirty="0">
                <a:solidFill>
                  <a:srgbClr val="0E0E0E"/>
                </a:solidFill>
                <a:effectLst/>
                <a:latin typeface="Times New Roman" panose="02020603050405020304" pitchFamily="18" charset="0"/>
                <a:cs typeface="Times New Roman" panose="02020603050405020304" pitchFamily="18" charset="0"/>
              </a:rPr>
              <a:t>Confirmation Notification</a:t>
            </a:r>
          </a:p>
          <a:p>
            <a:pPr marL="0" indent="0">
              <a:buNone/>
            </a:pPr>
            <a:endParaRPr lang="en-GB" dirty="0">
              <a:solidFill>
                <a:srgbClr val="0E0E0E"/>
              </a:solidFill>
              <a:effectLst/>
              <a:latin typeface=".SF NS"/>
            </a:endParaRPr>
          </a:p>
          <a:p>
            <a:endParaRPr lang="en-GB" dirty="0">
              <a:solidFill>
                <a:srgbClr val="0E0E0E"/>
              </a:solidFill>
              <a:effectLst/>
              <a:latin typeface=".SF NS"/>
            </a:endParaRPr>
          </a:p>
          <a:p>
            <a:endParaRPr lang="en-GB" dirty="0">
              <a:solidFill>
                <a:srgbClr val="0E0E0E"/>
              </a:solidFill>
              <a:effectLst/>
              <a:latin typeface=".SF NS"/>
            </a:endParaRPr>
          </a:p>
          <a:p>
            <a:endParaRPr lang="en-BD" dirty="0"/>
          </a:p>
        </p:txBody>
      </p:sp>
      <p:pic>
        <p:nvPicPr>
          <p:cNvPr id="8" name="Picture 7">
            <a:extLst>
              <a:ext uri="{FF2B5EF4-FFF2-40B4-BE49-F238E27FC236}">
                <a16:creationId xmlns:a16="http://schemas.microsoft.com/office/drawing/2014/main" id="{1C75629E-E15A-F351-89FD-72E71ECBBD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7202" y="5378971"/>
            <a:ext cx="6908800" cy="38862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3">
            <a:extLst>
              <a:ext uri="{FF2B5EF4-FFF2-40B4-BE49-F238E27FC236}">
                <a16:creationId xmlns:a16="http://schemas.microsoft.com/office/drawing/2014/main" id="{C8121E2D-DDC9-93F3-0F45-6FFA96E30F03}"/>
              </a:ext>
            </a:extLst>
          </p:cNvPr>
          <p:cNvSpPr txBox="1"/>
          <p:nvPr/>
        </p:nvSpPr>
        <p:spPr>
          <a:xfrm>
            <a:off x="509416" y="1028700"/>
            <a:ext cx="6469912" cy="2438400"/>
          </a:xfrm>
          <a:prstGeom prst="rect">
            <a:avLst/>
          </a:prstGeom>
        </p:spPr>
        <p:txBody>
          <a:bodyPr lIns="0" tIns="0" rIns="0" bIns="0" rtlCol="0" anchor="t">
            <a:spAutoFit/>
          </a:bodyPr>
          <a:lstStyle/>
          <a:p>
            <a:pPr marL="0" lvl="0" indent="0" algn="l">
              <a:lnSpc>
                <a:spcPts val="9600"/>
              </a:lnSpc>
              <a:spcBef>
                <a:spcPct val="0"/>
              </a:spcBef>
            </a:pPr>
            <a:r>
              <a:rPr lang="en-US" sz="8000" b="1" dirty="0">
                <a:solidFill>
                  <a:srgbClr val="000000"/>
                </a:solidFill>
                <a:latin typeface="PT Serif Bold"/>
                <a:ea typeface="PT Serif Bold"/>
                <a:cs typeface="PT Serif Bold"/>
                <a:sym typeface="PT Serif Bold"/>
              </a:rPr>
              <a:t>Extended Use Case 2</a:t>
            </a:r>
          </a:p>
        </p:txBody>
      </p:sp>
      <p:sp>
        <p:nvSpPr>
          <p:cNvPr id="15" name="TextBox 4">
            <a:extLst>
              <a:ext uri="{FF2B5EF4-FFF2-40B4-BE49-F238E27FC236}">
                <a16:creationId xmlns:a16="http://schemas.microsoft.com/office/drawing/2014/main" id="{EC43C1A6-AB84-5436-38FE-8FC52EAA5E1C}"/>
              </a:ext>
            </a:extLst>
          </p:cNvPr>
          <p:cNvSpPr txBox="1"/>
          <p:nvPr/>
        </p:nvSpPr>
        <p:spPr>
          <a:xfrm>
            <a:off x="560807" y="4132972"/>
            <a:ext cx="7372995" cy="648960"/>
          </a:xfrm>
          <a:prstGeom prst="rect">
            <a:avLst/>
          </a:prstGeom>
        </p:spPr>
        <p:txBody>
          <a:bodyPr lIns="0" tIns="0" rIns="0" bIns="0" rtlCol="0" anchor="t">
            <a:spAutoFit/>
          </a:bodyPr>
          <a:lstStyle/>
          <a:p>
            <a:pPr marL="0" lvl="0" indent="0" algn="l">
              <a:lnSpc>
                <a:spcPts val="4680"/>
              </a:lnSpc>
              <a:spcBef>
                <a:spcPct val="0"/>
              </a:spcBef>
            </a:pPr>
            <a:r>
              <a:rPr lang="en-US" sz="6000" b="1" dirty="0">
                <a:solidFill>
                  <a:schemeClr val="accent6">
                    <a:lumMod val="75000"/>
                  </a:schemeClr>
                </a:solidFill>
                <a:latin typeface="PT Serif Bold"/>
                <a:ea typeface="PT Serif Bold"/>
                <a:cs typeface="PT Serif Bold"/>
                <a:sym typeface="PT Serif Bold"/>
              </a:rPr>
              <a:t>Leave Feedback</a:t>
            </a:r>
          </a:p>
        </p:txBody>
      </p:sp>
      <p:sp>
        <p:nvSpPr>
          <p:cNvPr id="16" name="Title 4">
            <a:extLst>
              <a:ext uri="{FF2B5EF4-FFF2-40B4-BE49-F238E27FC236}">
                <a16:creationId xmlns:a16="http://schemas.microsoft.com/office/drawing/2014/main" id="{835EE8BF-2E30-EB6B-2BB0-FD9A35899C6A}"/>
              </a:ext>
            </a:extLst>
          </p:cNvPr>
          <p:cNvSpPr txBox="1">
            <a:spLocks/>
          </p:cNvSpPr>
          <p:nvPr/>
        </p:nvSpPr>
        <p:spPr>
          <a:xfrm>
            <a:off x="9534807" y="45720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BD" b="1" dirty="0">
                <a:latin typeface="Times New Roman" panose="02020603050405020304" pitchFamily="18" charset="0"/>
                <a:cs typeface="Times New Roman" panose="02020603050405020304" pitchFamily="18" charset="0"/>
              </a:rPr>
              <a:t>Use Case Name : </a:t>
            </a:r>
            <a:r>
              <a:rPr lang="en-GB" b="1" dirty="0">
                <a:solidFill>
                  <a:srgbClr val="0E0E0E"/>
                </a:solidFill>
                <a:effectLst/>
                <a:latin typeface="Times New Roman" panose="02020603050405020304" pitchFamily="18" charset="0"/>
                <a:cs typeface="Times New Roman" panose="02020603050405020304" pitchFamily="18" charset="0"/>
              </a:rPr>
              <a:t>Leave Feedback</a:t>
            </a:r>
            <a:endParaRPr lang="en-GB" dirty="0">
              <a:solidFill>
                <a:srgbClr val="0E0E0E"/>
              </a:solidFill>
              <a:effectLst/>
              <a:latin typeface="Times New Roman" panose="02020603050405020304" pitchFamily="18" charset="0"/>
              <a:cs typeface="Times New Roman" panose="02020603050405020304" pitchFamily="18" charset="0"/>
            </a:endParaRPr>
          </a:p>
          <a:p>
            <a:endParaRPr lang="en-BD" b="1" dirty="0">
              <a:latin typeface="Times New Roman" panose="02020603050405020304" pitchFamily="18" charset="0"/>
              <a:cs typeface="Times New Roman" panose="02020603050405020304" pitchFamily="18" charset="0"/>
            </a:endParaRPr>
          </a:p>
        </p:txBody>
      </p:sp>
      <p:sp>
        <p:nvSpPr>
          <p:cNvPr id="17" name="Content Placeholder 5">
            <a:extLst>
              <a:ext uri="{FF2B5EF4-FFF2-40B4-BE49-F238E27FC236}">
                <a16:creationId xmlns:a16="http://schemas.microsoft.com/office/drawing/2014/main" id="{7F690047-97EF-4A51-A033-B395D6704442}"/>
              </a:ext>
            </a:extLst>
          </p:cNvPr>
          <p:cNvSpPr txBox="1">
            <a:spLocks/>
          </p:cNvSpPr>
          <p:nvPr/>
        </p:nvSpPr>
        <p:spPr>
          <a:xfrm>
            <a:off x="9534807" y="2095499"/>
            <a:ext cx="8229600" cy="7169671"/>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BD" dirty="0">
                <a:latin typeface="Times New Roman" panose="02020603050405020304" pitchFamily="18" charset="0"/>
                <a:cs typeface="Times New Roman" panose="02020603050405020304" pitchFamily="18" charset="0"/>
              </a:rPr>
              <a:t>Actor: Customers</a:t>
            </a:r>
          </a:p>
          <a:p>
            <a:r>
              <a:rPr lang="en-GB" b="1" dirty="0">
                <a:solidFill>
                  <a:srgbClr val="0E0E0E"/>
                </a:solidFill>
                <a:effectLst/>
                <a:latin typeface="Times New Roman" panose="02020603050405020304" pitchFamily="18" charset="0"/>
                <a:cs typeface="Times New Roman" panose="02020603050405020304" pitchFamily="18" charset="0"/>
              </a:rPr>
              <a:t>Description:</a:t>
            </a:r>
            <a:endParaRPr lang="en-GB" dirty="0">
              <a:solidFill>
                <a:srgbClr val="0E0E0E"/>
              </a:solidFill>
              <a:effectLst/>
              <a:latin typeface="Times New Roman" panose="02020603050405020304" pitchFamily="18" charset="0"/>
              <a:cs typeface="Times New Roman" panose="02020603050405020304" pitchFamily="18" charset="0"/>
            </a:endParaRPr>
          </a:p>
          <a:p>
            <a:r>
              <a:rPr lang="en-GB" dirty="0">
                <a:solidFill>
                  <a:srgbClr val="0E0E0E"/>
                </a:solidFill>
                <a:effectLst/>
                <a:latin typeface="Times New Roman" panose="02020603050405020304" pitchFamily="18" charset="0"/>
                <a:cs typeface="Times New Roman" panose="02020603050405020304" pitchFamily="18" charset="0"/>
              </a:rPr>
              <a:t>This use case describes the process by which a customer leaves feedback after receiving their rice order.</a:t>
            </a:r>
          </a:p>
          <a:p>
            <a:pPr marL="0" indent="0">
              <a:buFont typeface="Arial" pitchFamily="34" charset="0"/>
              <a:buNone/>
            </a:pPr>
            <a:endParaRPr lang="en-GB" dirty="0">
              <a:solidFill>
                <a:srgbClr val="0E0E0E"/>
              </a:solidFill>
              <a:latin typeface="Times New Roman" panose="02020603050405020304" pitchFamily="18" charset="0"/>
              <a:cs typeface="Times New Roman" panose="02020603050405020304" pitchFamily="18" charset="0"/>
            </a:endParaRPr>
          </a:p>
          <a:p>
            <a:r>
              <a:rPr lang="en-GB" dirty="0">
                <a:solidFill>
                  <a:srgbClr val="0E0E0E"/>
                </a:solidFill>
                <a:effectLst/>
                <a:latin typeface="Times New Roman" panose="02020603050405020304" pitchFamily="18" charset="0"/>
                <a:cs typeface="Times New Roman" panose="02020603050405020304" pitchFamily="18" charset="0"/>
              </a:rPr>
              <a:t>Access Order History</a:t>
            </a:r>
            <a:endParaRPr lang="en-GB" dirty="0">
              <a:solidFill>
                <a:srgbClr val="0E0E0E"/>
              </a:solidFill>
              <a:latin typeface="Times New Roman" panose="02020603050405020304" pitchFamily="18" charset="0"/>
              <a:cs typeface="Times New Roman" panose="02020603050405020304" pitchFamily="18" charset="0"/>
            </a:endParaRPr>
          </a:p>
          <a:p>
            <a:r>
              <a:rPr lang="en-GB" dirty="0">
                <a:solidFill>
                  <a:srgbClr val="0E0E0E"/>
                </a:solidFill>
                <a:effectLst/>
                <a:latin typeface="Times New Roman" panose="02020603050405020304" pitchFamily="18" charset="0"/>
                <a:cs typeface="Times New Roman" panose="02020603050405020304" pitchFamily="18" charset="0"/>
              </a:rPr>
              <a:t>Select Order</a:t>
            </a:r>
          </a:p>
          <a:p>
            <a:r>
              <a:rPr lang="en-GB" dirty="0">
                <a:solidFill>
                  <a:srgbClr val="0E0E0E"/>
                </a:solidFill>
                <a:effectLst/>
                <a:latin typeface="Times New Roman" panose="02020603050405020304" pitchFamily="18" charset="0"/>
                <a:cs typeface="Times New Roman" panose="02020603050405020304" pitchFamily="18" charset="0"/>
              </a:rPr>
              <a:t>Navigate to Feedback Section</a:t>
            </a:r>
          </a:p>
          <a:p>
            <a:r>
              <a:rPr lang="en-GB" dirty="0">
                <a:solidFill>
                  <a:srgbClr val="0E0E0E"/>
                </a:solidFill>
                <a:effectLst/>
                <a:latin typeface="Times New Roman" panose="02020603050405020304" pitchFamily="18" charset="0"/>
                <a:cs typeface="Times New Roman" panose="02020603050405020304" pitchFamily="18" charset="0"/>
              </a:rPr>
              <a:t>Fill Out Feedback Form:</a:t>
            </a:r>
          </a:p>
          <a:p>
            <a:r>
              <a:rPr lang="en-GB" dirty="0">
                <a:solidFill>
                  <a:srgbClr val="0E0E0E"/>
                </a:solidFill>
                <a:effectLst/>
                <a:latin typeface="Times New Roman" panose="02020603050405020304" pitchFamily="18" charset="0"/>
                <a:cs typeface="Times New Roman" panose="02020603050405020304" pitchFamily="18" charset="0"/>
              </a:rPr>
              <a:t>Submit Feedback</a:t>
            </a:r>
          </a:p>
          <a:p>
            <a:r>
              <a:rPr lang="en-GB" dirty="0">
                <a:solidFill>
                  <a:srgbClr val="0E0E0E"/>
                </a:solidFill>
                <a:effectLst/>
                <a:latin typeface="Times New Roman" panose="02020603050405020304" pitchFamily="18" charset="0"/>
                <a:cs typeface="Times New Roman" panose="02020603050405020304" pitchFamily="18" charset="0"/>
              </a:rPr>
              <a:t>Confirmation Notification</a:t>
            </a:r>
          </a:p>
          <a:p>
            <a:pPr marL="0" indent="0">
              <a:buNone/>
            </a:pPr>
            <a:endParaRPr lang="en-GB" dirty="0">
              <a:solidFill>
                <a:srgbClr val="0E0E0E"/>
              </a:solidFill>
              <a:latin typeface=".SF NS"/>
            </a:endParaRPr>
          </a:p>
          <a:p>
            <a:endParaRPr lang="en-GB" dirty="0">
              <a:solidFill>
                <a:srgbClr val="0E0E0E"/>
              </a:solidFill>
              <a:latin typeface=".SF NS"/>
            </a:endParaRPr>
          </a:p>
          <a:p>
            <a:endParaRPr lang="en-GB" dirty="0">
              <a:solidFill>
                <a:srgbClr val="0E0E0E"/>
              </a:solidFill>
              <a:latin typeface=".SF NS"/>
            </a:endParaRPr>
          </a:p>
          <a:p>
            <a:endParaRPr lang="en-BD" dirty="0"/>
          </a:p>
        </p:txBody>
      </p:sp>
      <p:pic>
        <p:nvPicPr>
          <p:cNvPr id="20" name="Picture 19">
            <a:extLst>
              <a:ext uri="{FF2B5EF4-FFF2-40B4-BE49-F238E27FC236}">
                <a16:creationId xmlns:a16="http://schemas.microsoft.com/office/drawing/2014/main" id="{EE9A5503-75B4-9740-86D3-8A06909392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807" y="5143500"/>
            <a:ext cx="8398933" cy="47244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327158" y="325899"/>
            <a:ext cx="5467514" cy="1885950"/>
          </a:xfrm>
          <a:prstGeom prst="rect">
            <a:avLst/>
          </a:prstGeom>
        </p:spPr>
        <p:txBody>
          <a:bodyPr lIns="0" tIns="0" rIns="0" bIns="0" rtlCol="0" anchor="t">
            <a:spAutoFit/>
          </a:bodyPr>
          <a:lstStyle/>
          <a:p>
            <a:pPr marL="0" lvl="0" indent="0" algn="just">
              <a:lnSpc>
                <a:spcPts val="7440"/>
              </a:lnSpc>
              <a:spcBef>
                <a:spcPct val="0"/>
              </a:spcBef>
            </a:pPr>
            <a:r>
              <a:rPr lang="en-US" sz="6200" b="1" u="none">
                <a:solidFill>
                  <a:srgbClr val="000000"/>
                </a:solidFill>
                <a:latin typeface="PT Serif Bold"/>
                <a:ea typeface="PT Serif Bold"/>
                <a:cs typeface="PT Serif Bold"/>
                <a:sym typeface="PT Serif Bold"/>
              </a:rPr>
              <a:t>Class </a:t>
            </a:r>
          </a:p>
          <a:p>
            <a:pPr marL="0" lvl="0" indent="0" algn="just">
              <a:lnSpc>
                <a:spcPts val="7440"/>
              </a:lnSpc>
              <a:spcBef>
                <a:spcPct val="0"/>
              </a:spcBef>
            </a:pPr>
            <a:r>
              <a:rPr lang="en-US" sz="6200" b="1" u="none">
                <a:solidFill>
                  <a:srgbClr val="000000"/>
                </a:solidFill>
                <a:latin typeface="PT Serif Bold"/>
                <a:ea typeface="PT Serif Bold"/>
                <a:cs typeface="PT Serif Bold"/>
                <a:sym typeface="PT Serif Bold"/>
              </a:rPr>
              <a:t>Diagram</a:t>
            </a:r>
          </a:p>
        </p:txBody>
      </p:sp>
      <p:sp>
        <p:nvSpPr>
          <p:cNvPr id="12" name="TextBox 11">
            <a:extLst>
              <a:ext uri="{FF2B5EF4-FFF2-40B4-BE49-F238E27FC236}">
                <a16:creationId xmlns:a16="http://schemas.microsoft.com/office/drawing/2014/main" id="{5DE0322F-2E7C-68A1-0A5A-9C9C73AC1156}"/>
              </a:ext>
            </a:extLst>
          </p:cNvPr>
          <p:cNvSpPr txBox="1"/>
          <p:nvPr/>
        </p:nvSpPr>
        <p:spPr>
          <a:xfrm>
            <a:off x="327158" y="2552700"/>
            <a:ext cx="7445242" cy="5078313"/>
          </a:xfrm>
          <a:prstGeom prst="rect">
            <a:avLst/>
          </a:prstGeom>
          <a:noFill/>
        </p:spPr>
        <p:txBody>
          <a:bodyPr wrap="square" rtlCol="0">
            <a:spAutoFit/>
          </a:bodyPr>
          <a:lstStyle/>
          <a:p>
            <a:pPr algn="just"/>
            <a:r>
              <a:rPr lang="en-GB" sz="3600" dirty="0">
                <a:solidFill>
                  <a:srgbClr val="0E0E0E"/>
                </a:solidFill>
                <a:effectLst/>
                <a:latin typeface="Times New Roman" panose="02020603050405020304" pitchFamily="18" charset="0"/>
                <a:cs typeface="Times New Roman" panose="02020603050405020304" pitchFamily="18" charset="0"/>
              </a:rPr>
              <a:t>A </a:t>
            </a:r>
            <a:r>
              <a:rPr lang="en-GB" sz="3600" b="1" dirty="0">
                <a:solidFill>
                  <a:srgbClr val="0E0E0E"/>
                </a:solidFill>
                <a:effectLst/>
                <a:latin typeface="Times New Roman" panose="02020603050405020304" pitchFamily="18" charset="0"/>
                <a:cs typeface="Times New Roman" panose="02020603050405020304" pitchFamily="18" charset="0"/>
              </a:rPr>
              <a:t>class diagram</a:t>
            </a:r>
            <a:r>
              <a:rPr lang="en-GB" sz="3600" dirty="0">
                <a:solidFill>
                  <a:srgbClr val="0E0E0E"/>
                </a:solidFill>
                <a:effectLst/>
                <a:latin typeface="Times New Roman" panose="02020603050405020304" pitchFamily="18" charset="0"/>
                <a:cs typeface="Times New Roman" panose="02020603050405020304" pitchFamily="18" charset="0"/>
              </a:rPr>
              <a:t> is a type of static structure diagram that represents the classes, their attributes, operations (or methods), and the relationships among the classes in a system. It provides a visual representation of the system’s structure and serves as a blueprint for building the system.</a:t>
            </a:r>
          </a:p>
          <a:p>
            <a:pPr algn="just"/>
            <a:endParaRPr lang="en-BD" sz="3600" dirty="0">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455219A6-C653-A563-2E47-2216844F7BD4}"/>
              </a:ext>
            </a:extLst>
          </p:cNvPr>
          <p:cNvPicPr>
            <a:picLocks noChangeAspect="1"/>
          </p:cNvPicPr>
          <p:nvPr/>
        </p:nvPicPr>
        <p:blipFill rotWithShape="1">
          <a:blip r:embed="rId3">
            <a:extLst>
              <a:ext uri="{28A0092B-C50C-407E-A947-70E740481C1C}">
                <a14:useLocalDpi xmlns:a14="http://schemas.microsoft.com/office/drawing/2010/main" val="0"/>
              </a:ext>
            </a:extLst>
          </a:blip>
          <a:srcRect l="11111" r="5185"/>
          <a:stretch/>
        </p:blipFill>
        <p:spPr>
          <a:xfrm>
            <a:off x="7772400" y="0"/>
            <a:ext cx="10515600" cy="10287000"/>
          </a:xfrm>
          <a:prstGeom prst="rect">
            <a:avLst/>
          </a:prstGeom>
        </p:spPr>
      </p:pic>
    </p:spTree>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30E9C9D-BE11-7783-AC10-8B4DBF7ACECD}"/>
              </a:ext>
            </a:extLst>
          </p:cNvPr>
          <p:cNvSpPr>
            <a:spLocks noGrp="1"/>
          </p:cNvSpPr>
          <p:nvPr>
            <p:ph type="ctrTitle"/>
          </p:nvPr>
        </p:nvSpPr>
        <p:spPr>
          <a:xfrm>
            <a:off x="152400" y="800100"/>
            <a:ext cx="9144000" cy="1470025"/>
          </a:xfrm>
        </p:spPr>
        <p:txBody>
          <a:bodyPr>
            <a:normAutofit/>
          </a:bodyPr>
          <a:lstStyle/>
          <a:p>
            <a:r>
              <a:rPr lang="en-BD" sz="7200" b="1" dirty="0">
                <a:solidFill>
                  <a:schemeClr val="accent6"/>
                </a:solidFill>
                <a:effectLst>
                  <a:outerShdw blurRad="50800" dist="38100" dir="18900000" algn="bl" rotWithShape="0">
                    <a:prstClr val="black">
                      <a:alpha val="40000"/>
                    </a:prstClr>
                  </a:outerShdw>
                </a:effectLst>
                <a:latin typeface="Times New Roman" panose="02020603050405020304" pitchFamily="18" charset="0"/>
                <a:cs typeface="Times New Roman" panose="02020603050405020304" pitchFamily="18" charset="0"/>
              </a:rPr>
              <a:t>Sequence Diagram 1</a:t>
            </a:r>
          </a:p>
        </p:txBody>
      </p:sp>
      <p:sp>
        <p:nvSpPr>
          <p:cNvPr id="8" name="TextBox 7">
            <a:extLst>
              <a:ext uri="{FF2B5EF4-FFF2-40B4-BE49-F238E27FC236}">
                <a16:creationId xmlns:a16="http://schemas.microsoft.com/office/drawing/2014/main" id="{5D739629-B9AD-D53E-07E4-6B613AD9CA7A}"/>
              </a:ext>
            </a:extLst>
          </p:cNvPr>
          <p:cNvSpPr txBox="1"/>
          <p:nvPr/>
        </p:nvSpPr>
        <p:spPr>
          <a:xfrm>
            <a:off x="457200" y="3600450"/>
            <a:ext cx="8686800" cy="3785652"/>
          </a:xfrm>
          <a:prstGeom prst="rect">
            <a:avLst/>
          </a:prstGeom>
          <a:noFill/>
        </p:spPr>
        <p:txBody>
          <a:bodyPr wrap="square" rtlCol="0">
            <a:spAutoFit/>
          </a:bodyPr>
          <a:lstStyle/>
          <a:p>
            <a:pPr algn="just"/>
            <a:r>
              <a:rPr lang="en-GB" sz="4000" dirty="0">
                <a:solidFill>
                  <a:srgbClr val="0E0E0E"/>
                </a:solidFill>
                <a:effectLst/>
                <a:latin typeface=".SF NS"/>
              </a:rPr>
              <a:t>This sequence diagram illustrates the interactions between a </a:t>
            </a:r>
            <a:r>
              <a:rPr lang="en-GB" sz="4000" b="1" dirty="0">
                <a:solidFill>
                  <a:srgbClr val="0E0E0E"/>
                </a:solidFill>
                <a:effectLst/>
                <a:latin typeface=".SF NS"/>
              </a:rPr>
              <a:t>Customer</a:t>
            </a:r>
            <a:r>
              <a:rPr lang="en-GB" sz="4000" dirty="0">
                <a:solidFill>
                  <a:srgbClr val="0E0E0E"/>
                </a:solidFill>
                <a:effectLst/>
                <a:latin typeface=".SF NS"/>
              </a:rPr>
              <a:t>, a </a:t>
            </a:r>
            <a:r>
              <a:rPr lang="en-GB" sz="4000" b="1" dirty="0">
                <a:solidFill>
                  <a:srgbClr val="0E0E0E"/>
                </a:solidFill>
                <a:effectLst/>
                <a:latin typeface=".SF NS"/>
              </a:rPr>
              <a:t>Mill Manager</a:t>
            </a:r>
            <a:r>
              <a:rPr lang="en-GB" sz="4000" dirty="0">
                <a:solidFill>
                  <a:srgbClr val="0E0E0E"/>
                </a:solidFill>
                <a:effectLst/>
                <a:latin typeface=".SF NS"/>
              </a:rPr>
              <a:t>, and the </a:t>
            </a:r>
            <a:r>
              <a:rPr lang="en-GB" sz="4000" b="1" dirty="0">
                <a:solidFill>
                  <a:srgbClr val="0E0E0E"/>
                </a:solidFill>
                <a:effectLst/>
                <a:latin typeface=".SF NS"/>
              </a:rPr>
              <a:t>System</a:t>
            </a:r>
            <a:r>
              <a:rPr lang="en-GB" sz="4000" dirty="0">
                <a:solidFill>
                  <a:srgbClr val="0E0E0E"/>
                </a:solidFill>
                <a:effectLst/>
                <a:latin typeface=".SF NS"/>
              </a:rPr>
              <a:t> as the Customer order his rice. The diagram captures the flow of messages exchanged during the selling process.</a:t>
            </a:r>
          </a:p>
        </p:txBody>
      </p:sp>
      <p:pic>
        <p:nvPicPr>
          <p:cNvPr id="10" name="Picture 9">
            <a:extLst>
              <a:ext uri="{FF2B5EF4-FFF2-40B4-BE49-F238E27FC236}">
                <a16:creationId xmlns:a16="http://schemas.microsoft.com/office/drawing/2014/main" id="{42F659EE-CFE3-6A5E-8361-DA591F4E0C3B}"/>
              </a:ext>
            </a:extLst>
          </p:cNvPr>
          <p:cNvPicPr>
            <a:picLocks noChangeAspect="1"/>
          </p:cNvPicPr>
          <p:nvPr/>
        </p:nvPicPr>
        <p:blipFill>
          <a:blip r:embed="rId3"/>
          <a:stretch>
            <a:fillRect/>
          </a:stretch>
        </p:blipFill>
        <p:spPr>
          <a:xfrm>
            <a:off x="10210800" y="-15063"/>
            <a:ext cx="8041758" cy="1023058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321</TotalTime>
  <Words>4471</Words>
  <Application>Microsoft Macintosh PowerPoint</Application>
  <PresentationFormat>Custom</PresentationFormat>
  <Paragraphs>475</Paragraphs>
  <Slides>14</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.SF NS</vt:lpstr>
      <vt:lpstr>Arial</vt:lpstr>
      <vt:lpstr>Times New Roman</vt:lpstr>
      <vt:lpstr>Helvetica</vt:lpstr>
      <vt:lpstr>PT Serif</vt:lpstr>
      <vt:lpstr>Calibri</vt:lpstr>
      <vt:lpstr>Courier</vt:lpstr>
      <vt:lpstr>PT Serif Bold</vt:lpstr>
      <vt:lpstr>Office Theme</vt:lpstr>
      <vt:lpstr>PowerPoint Presentation</vt:lpstr>
      <vt:lpstr>PowerPoint Presentation</vt:lpstr>
      <vt:lpstr>PowerPoint Presentation</vt:lpstr>
      <vt:lpstr>PowerPoint Presentation</vt:lpstr>
      <vt:lpstr>PowerPoint Presentation</vt:lpstr>
      <vt:lpstr>Use Case Name : Stock Update</vt:lpstr>
      <vt:lpstr>PowerPoint Presentation</vt:lpstr>
      <vt:lpstr>PowerPoint Presentation</vt:lpstr>
      <vt:lpstr>Sequence Diagram 1</vt:lpstr>
      <vt:lpstr>PowerPoint Presentation</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final</dc:title>
  <cp:lastModifiedBy>shakibrybmn@gmail.com</cp:lastModifiedBy>
  <cp:revision>5</cp:revision>
  <dcterms:created xsi:type="dcterms:W3CDTF">2006-08-16T00:00:00Z</dcterms:created>
  <dcterms:modified xsi:type="dcterms:W3CDTF">2024-10-26T19:18:07Z</dcterms:modified>
  <dc:identifier>DAGUli0Qc-0</dc:identifier>
</cp:coreProperties>
</file>

<file path=docProps/thumbnail.jpeg>
</file>